
<file path=[Content_Types].xml><?xml version="1.0" encoding="utf-8"?>
<Types xmlns="http://schemas.openxmlformats.org/package/2006/content-types">
  <Default Extension="xml" ContentType="application/vnd.openxmlformats-package.core-properties+xml"/>
  <Default Extension="jpeg" ContentType="image/jpeg"/>
  <Default Extension="png" ContentType="image/png"/>
  <Default Extension="tiff" ContentType="image/tif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s/slide61.xml" ContentType="application/vnd.openxmlformats-officedocument.presentationml.slide+xml"/>
  <Override PartName="/ppt/notesSlides/notesSlide21.xml" ContentType="application/vnd.openxmlformats-officedocument.presentationml.notesSlide+xml"/>
  <Override PartName="/ppt/notesMasters/notesMaster11.xml" ContentType="application/vnd.openxmlformats-officedocument.presentationml.notesMaster+xml"/>
  <Override PartName="/ppt/theme/theme21.xml" ContentType="application/vnd.openxmlformats-officedocument.theme+xml"/>
  <Override PartName="/ppt/slideLayouts/slideLayout21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8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1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911.xml" ContentType="application/vnd.openxmlformats-officedocument.presentationml.slideLayout+xml"/>
  <Override PartName="/ppt/slides/slide112.xml" ContentType="application/vnd.openxmlformats-officedocument.presentationml.slide+xml"/>
  <Override PartName="/ppt/slides/slide163.xml" ContentType="application/vnd.openxmlformats-officedocument.presentationml.slide+xml"/>
  <Override PartName="/ppt/notesSlides/notesSlide42.xml" ContentType="application/vnd.openxmlformats-officedocument.presentationml.notesSlide+xml"/>
  <Override PartName="/ppt/slides/slide244.xml" ContentType="application/vnd.openxmlformats-officedocument.presentationml.slide+xml"/>
  <Override PartName="/ppt/notesSlides/notesSlide83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96.xml" ContentType="application/vnd.openxmlformats-officedocument.presentationml.slide+xml"/>
  <Override PartName="/ppt/slides/slide57.xml" ContentType="application/vnd.openxmlformats-officedocument.presentationml.slide+xml"/>
  <Override PartName="/ppt/slides/slide108.xml" ContentType="application/vnd.openxmlformats-officedocument.presentationml.slide+xml"/>
  <Override PartName="/ppt/notesSlides/notesSlide35.xml" ContentType="application/vnd.openxmlformats-officedocument.presentationml.notesSlide+xml"/>
  <Override PartName="/ppt/slides/slide159.xml" ContentType="application/vnd.openxmlformats-officedocument.presentationml.slide+xml"/>
  <Override PartName="/ppt/slides/slide2310.xml" ContentType="application/vnd.openxmlformats-officedocument.presentationml.slide+xml"/>
  <Override PartName="/ppt/slides/slide1411.xml" ContentType="application/vnd.openxmlformats-officedocument.presentationml.slide+xml"/>
  <Override PartName="/ppt/slides/slide1812.xml" ContentType="application/vnd.openxmlformats-officedocument.presentationml.slide+xml"/>
  <Override PartName="/ppt/notesSlides/notesSlide66.xml" ContentType="application/vnd.openxmlformats-officedocument.presentationml.notesSlide+xml"/>
  <Override PartName="/ppt/presProps.xml" ContentType="application/vnd.openxmlformats-officedocument.presentationml.presProps+xml"/>
  <Override PartName="/customXml/item1.xml" ContentType="application/xml"/>
  <Override PartName="/customXml/itemProps11.xml" ContentType="application/vnd.openxmlformats-officedocument.customXmlProperties+xml"/>
  <Override PartName="/ppt/slides/slide413.xml" ContentType="application/vnd.openxmlformats-officedocument.presentationml.slide+xml"/>
  <Override PartName="/ppt/slides/slide914.xml" ContentType="application/vnd.openxmlformats-officedocument.presentationml.slide+xml"/>
  <Override PartName="/ppt/slides/slide2215.xml" ContentType="application/vnd.openxmlformats-officedocument.presentationml.slide+xml"/>
  <Override PartName="/ppt/tableStyles.xml" ContentType="application/vnd.openxmlformats-officedocument.presentationml.tableStyles+xml"/>
  <Override PartName="/ppt/slides/slide316.xml" ContentType="application/vnd.openxmlformats-officedocument.presentationml.slide+xml"/>
  <Override PartName="/ppt/slides/slide1317.xml" ContentType="application/vnd.openxmlformats-officedocument.presentationml.slide+xml"/>
  <Override PartName="/ppt/slides/slide2118.xml" ContentType="application/vnd.openxmlformats-officedocument.presentationml.slide+xml"/>
  <Override PartName="/ppt/notesSlides/notesSlide77.xml" ContentType="application/vnd.openxmlformats-officedocument.presentationml.notesSlide+xml"/>
  <Override PartName="/ppt/commentAuthors.xml" ContentType="application/vnd.openxmlformats-officedocument.presentationml.commentAuthors+xml"/>
  <Override PartName="/ppt/slides/slide819.xml" ContentType="application/vnd.openxmlformats-officedocument.presentationml.slide+xml"/>
  <Override PartName="/ppt/slides/slide1720.xml" ContentType="application/vnd.openxmlformats-officedocument.presentationml.slide+xml"/>
  <Override PartName="/ppt/notesSlides/notesSlide58.xml" ContentType="application/vnd.openxmlformats-officedocument.presentationml.notesSlide+xml"/>
  <Override PartName="/ppt/slides/slide221.xml" ContentType="application/vnd.openxmlformats-officedocument.presentationml.slide+xml"/>
  <Override PartName="/ppt/slides/slide722.xml" ContentType="application/vnd.openxmlformats-officedocument.presentationml.slide+xml"/>
  <Override PartName="/ppt/slides/slide1223.xml" ContentType="application/vnd.openxmlformats-officedocument.presentationml.slide+xml"/>
  <Override PartName="/ppt/slides/slide2024.xml" ContentType="application/vnd.openxmlformats-officedocument.presentationml.slide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ppt/slides/slide25.xml" ContentType="application/vnd.openxmlformats-officedocument.presentationml.slide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Id3" /><Relationship Type="http://schemas.openxmlformats.org/package/2006/relationships/metadata/thumbnail" Target="/docProps/thumbnail.jpeg" Id="rId2" /><Relationship Type="http://schemas.openxmlformats.org/officeDocument/2006/relationships/officeDocument" Target="/ppt/presentation.xml" Id="rId1" /><Relationship Type="http://schemas.openxmlformats.org/officeDocument/2006/relationships/custom-properties" Target="/docProps/custom.xml" Id="rId5" /><Relationship Type="http://schemas.openxmlformats.org/officeDocument/2006/relationships/extended-properties" Target="/docProps/app.xml" Id="rId4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94" r:id="rId2"/>
  </p:sldMasterIdLst>
  <p:notesMasterIdLst>
    <p:notesMasterId r:id="rId27"/>
  </p:notesMasterIdLst>
  <p:sldIdLst>
    <p:sldId id="481" r:id="R682935d0cd8d4b5f" DeepLBanner=""/>
    <p:sldId id="256" r:id="rId3"/>
    <p:sldId id="402" r:id="rId4"/>
    <p:sldId id="279" r:id="rId5"/>
    <p:sldId id="280" r:id="rId6"/>
    <p:sldId id="403" r:id="rId7"/>
    <p:sldId id="404" r:id="rId8"/>
    <p:sldId id="449" r:id="rId9"/>
    <p:sldId id="450" r:id="rId10"/>
    <p:sldId id="405" r:id="rId11"/>
    <p:sldId id="443" r:id="rId12"/>
    <p:sldId id="478" r:id="rId13"/>
    <p:sldId id="480" r:id="rId14"/>
    <p:sldId id="406" r:id="rId15"/>
    <p:sldId id="408" r:id="rId16"/>
    <p:sldId id="409" r:id="rId17"/>
    <p:sldId id="479" r:id="rId18"/>
    <p:sldId id="410" r:id="rId19"/>
    <p:sldId id="454" r:id="rId20"/>
    <p:sldId id="445" r:id="rId21"/>
    <p:sldId id="411" r:id="rId22"/>
    <p:sldId id="455" r:id="rId23"/>
    <p:sldId id="439" r:id="rId24"/>
    <p:sldId id="434" r:id="rId25"/>
    <p:sldId id="456" r:id="rId26"/>
  </p:sldIdLst>
  <p:sldSz cx="9144000" cy="6858000" type="screen4x3"/>
  <p:notesSz cx="7099300" cy="10234613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rLc289m98e2nu1rZwxn8RQ==" hashData="jl31I+FZfeL3Da0RWjDsWJ2KAcjcNQYNNNRC5PJm8VIGc75Z01xRsS7AMK0y6Q/BGsMylPB72fPI5Y8B5FFi7w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5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43" autoAdjust="0"/>
    <p:restoredTop sz="92865" autoAdjust="0"/>
  </p:normalViewPr>
  <p:slideViewPr>
    <p:cSldViewPr>
      <p:cViewPr varScale="1">
        <p:scale>
          <a:sx n="166" d="100"/>
          <a:sy n="166" d="100"/>
        </p:scale>
        <p:origin x="1560" y="1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61.xml" Id="rId8" /><Relationship Type="http://schemas.openxmlformats.org/officeDocument/2006/relationships/slide" Target="/ppt/slides/slide112.xml" Id="rId13" /><Relationship Type="http://schemas.openxmlformats.org/officeDocument/2006/relationships/slide" Target="/ppt/slides/slide163.xml" Id="rId18" /><Relationship Type="http://schemas.openxmlformats.org/officeDocument/2006/relationships/slide" Target="/ppt/slides/slide244.xml" Id="rId26" /><Relationship Type="http://schemas.openxmlformats.org/officeDocument/2006/relationships/slide" Target="/ppt/slides/slide15.xml" Id="rId3" /><Relationship Type="http://schemas.openxmlformats.org/officeDocument/2006/relationships/slide" Target="/ppt/slides/slide196.xml" Id="rId21" /><Relationship Type="http://schemas.openxmlformats.org/officeDocument/2006/relationships/slide" Target="/ppt/slides/slide57.xml" Id="rId7" /><Relationship Type="http://schemas.openxmlformats.org/officeDocument/2006/relationships/slide" Target="/ppt/slides/slide108.xml" Id="rId12" /><Relationship Type="http://schemas.openxmlformats.org/officeDocument/2006/relationships/slide" Target="/ppt/slides/slide159.xml" Id="rId17" /><Relationship Type="http://schemas.openxmlformats.org/officeDocument/2006/relationships/slide" Target="/ppt/slides/slide2310.xml" Id="rId25" /><Relationship Type="http://schemas.openxmlformats.org/officeDocument/2006/relationships/slideMaster" Target="/ppt/slideMasters/slideMaster11.xml" Id="rId2" /><Relationship Type="http://schemas.openxmlformats.org/officeDocument/2006/relationships/slide" Target="/ppt/slides/slide1411.xml" Id="rId16" /><Relationship Type="http://schemas.openxmlformats.org/officeDocument/2006/relationships/slide" Target="/ppt/slides/slide1812.xml" Id="rId20" /><Relationship Type="http://schemas.openxmlformats.org/officeDocument/2006/relationships/presProps" Target="/ppt/presProps.xml" Id="rId29" /><Relationship Type="http://schemas.openxmlformats.org/officeDocument/2006/relationships/customXml" Target="/customXml/item1.xml" Id="rId1" /><Relationship Type="http://schemas.openxmlformats.org/officeDocument/2006/relationships/slide" Target="/ppt/slides/slide413.xml" Id="rId6" /><Relationship Type="http://schemas.openxmlformats.org/officeDocument/2006/relationships/slide" Target="/ppt/slides/slide914.xml" Id="rId11" /><Relationship Type="http://schemas.openxmlformats.org/officeDocument/2006/relationships/slide" Target="/ppt/slides/slide2215.xml" Id="rId24" /><Relationship Type="http://schemas.openxmlformats.org/officeDocument/2006/relationships/tableStyles" Target="/ppt/tableStyles.xml" Id="rId32" /><Relationship Type="http://schemas.openxmlformats.org/officeDocument/2006/relationships/slide" Target="/ppt/slides/slide316.xml" Id="rId5" /><Relationship Type="http://schemas.openxmlformats.org/officeDocument/2006/relationships/slide" Target="/ppt/slides/slide1317.xml" Id="rId15" /><Relationship Type="http://schemas.openxmlformats.org/officeDocument/2006/relationships/slide" Target="/ppt/slides/slide2118.xml" Id="rId23" /><Relationship Type="http://schemas.openxmlformats.org/officeDocument/2006/relationships/commentAuthors" Target="/ppt/commentAuthors.xml" Id="rId28" /><Relationship Type="http://schemas.openxmlformats.org/officeDocument/2006/relationships/slide" Target="/ppt/slides/slide819.xml" Id="rId10" /><Relationship Type="http://schemas.openxmlformats.org/officeDocument/2006/relationships/slide" Target="/ppt/slides/slide1720.xml" Id="rId19" /><Relationship Type="http://schemas.openxmlformats.org/officeDocument/2006/relationships/theme" Target="/ppt/theme/theme12.xml" Id="rId31" /><Relationship Type="http://schemas.openxmlformats.org/officeDocument/2006/relationships/slide" Target="/ppt/slides/slide221.xml" Id="rId4" /><Relationship Type="http://schemas.openxmlformats.org/officeDocument/2006/relationships/slide" Target="/ppt/slides/slide722.xml" Id="rId9" /><Relationship Type="http://schemas.openxmlformats.org/officeDocument/2006/relationships/slide" Target="/ppt/slides/slide1223.xml" Id="rId14" /><Relationship Type="http://schemas.openxmlformats.org/officeDocument/2006/relationships/slide" Target="/ppt/slides/slide2024.xml" Id="rId22" /><Relationship Type="http://schemas.openxmlformats.org/officeDocument/2006/relationships/notesMaster" Target="/ppt/notesMasters/notesMaster11.xml" Id="rId27" /><Relationship Type="http://schemas.openxmlformats.org/officeDocument/2006/relationships/viewProps" Target="/ppt/viewProps.xml" Id="rId30" /><Relationship Type="http://schemas.openxmlformats.org/officeDocument/2006/relationships/slide" Target="/ppt/slides/slide25.xml" Id="R682935d0cd8d4b5f" /></Relationships>
</file>

<file path=ppt/notesMasters/_rels/notesMaster11.xml.rels>&#65279;<?xml version="1.0" encoding="utf-8"?><Relationships xmlns="http://schemas.openxmlformats.org/package/2006/relationships"><Relationship Type="http://schemas.openxmlformats.org/officeDocument/2006/relationships/theme" Target="/ppt/theme/theme21.xml" Id="rId1" /></Relationships>
</file>

<file path=ppt/notesMasters/notesMaster11.xml><?xml version="1.0" encoding="utf-8"?>
<p:notes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447E72A-D913-4DC2-9E0A-E520CE8FCC8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5D78FC6-CE17-4259-A63C-DDFC12E048FC}" type="slidenum">
              <a:rPr lang="en-US" smtClean="0"/>
              <a:t>NO.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46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4.xml.rels>&#65279;<?xml version="1.0" encoding="utf-8"?><Relationships xmlns="http://schemas.openxmlformats.org/package/2006/relationships"><Relationship Type="http://schemas.openxmlformats.org/officeDocument/2006/relationships/slide" Target="/ppt/slides/slide15.xml" Id="rId2" /><Relationship Type="http://schemas.openxmlformats.org/officeDocument/2006/relationships/notesMaster" Target="/ppt/notesMasters/notesMaster11.xml" Id="rId1" /></Relationships>
</file>

<file path=ppt/notesSlides/_rels/notesSlide21.xml.rels>&#65279;<?xml version="1.0" encoding="utf-8"?><Relationships xmlns="http://schemas.openxmlformats.org/package/2006/relationships"><Relationship Type="http://schemas.openxmlformats.org/officeDocument/2006/relationships/slide" Target="/ppt/slides/slide61.xml" Id="rId2" /><Relationship Type="http://schemas.openxmlformats.org/officeDocument/2006/relationships/notesMaster" Target="/ppt/notesMasters/notesMaster11.xml" Id="rId1" /><Relationship Type="http://schemas.openxmlformats.org/officeDocument/2006/relationships/hyperlink" Target="https://www.criptonoticias.com/informacion/que-es-bitcoin/" TargetMode="External" Id="rId3" /><Relationship Type="http://schemas.openxmlformats.org/officeDocument/2006/relationships/hyperlink" Target="https://bitcoin.org/en/alert/2016-11-01-alert-retirement#reasons-for-retirement" TargetMode="External" Id="rId4" /></Relationships>
</file>

<file path=ppt/notesSlides/_rels/notesSlide35.xml.rels>&#65279;<?xml version="1.0" encoding="utf-8"?><Relationships xmlns="http://schemas.openxmlformats.org/package/2006/relationships"><Relationship Type="http://schemas.openxmlformats.org/officeDocument/2006/relationships/slide" Target="/ppt/slides/slide108.xml" Id="rId2" /><Relationship Type="http://schemas.openxmlformats.org/officeDocument/2006/relationships/notesMaster" Target="/ppt/notesMasters/notesMaster11.xml" Id="rId1" /></Relationships>
</file>

<file path=ppt/notesSlides/_rels/notesSlide42.xml.rels>&#65279;<?xml version="1.0" encoding="utf-8"?><Relationships xmlns="http://schemas.openxmlformats.org/package/2006/relationships"><Relationship Type="http://schemas.openxmlformats.org/officeDocument/2006/relationships/slide" Target="/ppt/slides/slide163.xml" Id="rId2" /><Relationship Type="http://schemas.openxmlformats.org/officeDocument/2006/relationships/notesMaster" Target="/ppt/notesMasters/notesMaster11.xml" Id="rId1" /></Relationships>
</file>

<file path=ppt/notesSlides/_rels/notesSlide58.xml.rels>&#65279;<?xml version="1.0" encoding="utf-8"?><Relationships xmlns="http://schemas.openxmlformats.org/package/2006/relationships"><Relationship Type="http://schemas.openxmlformats.org/officeDocument/2006/relationships/slide" Target="/ppt/slides/slide1720.xml" Id="rId2" /><Relationship Type="http://schemas.openxmlformats.org/officeDocument/2006/relationships/notesMaster" Target="/ppt/notesMasters/notesMaster11.xml" Id="rId1" /></Relationships>
</file>

<file path=ppt/notesSlides/_rels/notesSlide66.xml.rels>&#65279;<?xml version="1.0" encoding="utf-8"?><Relationships xmlns="http://schemas.openxmlformats.org/package/2006/relationships"><Relationship Type="http://schemas.openxmlformats.org/officeDocument/2006/relationships/slide" Target="/ppt/slides/slide1812.xml" Id="rId2" /><Relationship Type="http://schemas.openxmlformats.org/officeDocument/2006/relationships/notesMaster" Target="/ppt/notesMasters/notesMaster11.xml" Id="rId1" /></Relationships>
</file>

<file path=ppt/notesSlides/_rels/notesSlide77.xml.rels>&#65279;<?xml version="1.0" encoding="utf-8"?><Relationships xmlns="http://schemas.openxmlformats.org/package/2006/relationships"><Relationship Type="http://schemas.openxmlformats.org/officeDocument/2006/relationships/slide" Target="/ppt/slides/slide2118.xml" Id="rId2" /><Relationship Type="http://schemas.openxmlformats.org/officeDocument/2006/relationships/notesMaster" Target="/ppt/notesMasters/notesMaster11.xml" Id="rId1" /></Relationships>
</file>

<file path=ppt/notesSlides/_rels/notesSlide83.xml.rels>&#65279;<?xml version="1.0" encoding="utf-8"?><Relationships xmlns="http://schemas.openxmlformats.org/package/2006/relationships"><Relationship Type="http://schemas.openxmlformats.org/officeDocument/2006/relationships/slide" Target="/ppt/slides/slide244.xml" Id="rId2" /><Relationship Type="http://schemas.openxmlformats.org/officeDocument/2006/relationships/notesMaster" Target="/ppt/notesMasters/notesMaster11.xml" Id="rId1" /></Relationships>
</file>

<file path=ppt/notesSlides/notesSlide14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84313"/>
      </p:ext>
    </p:extLst>
  </p:cSld>
  <p:clrMapOvr>
    <a:masterClrMapping/>
  </p:clrMapOvr>
</p:notes>
</file>

<file path=ppt/notesSlides/notesSlide21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https://www.criptonoticias.com/redes-protocolos/bitcoin-core-revela-claves-sistema-alerta-red-creado-nakamoto/</a:t>
            </a:r>
          </a:p>
          <a:p>
            <a:endParaRPr lang="es-ES" dirty="0"/>
          </a:p>
          <a:p>
            <a:r>
              <a:rPr lang="es-ES" dirty="0"/>
              <a:t>The Alert System, deployed throughout the </a:t>
            </a:r>
            <a:r>
              <a:rPr lang="es-ES" dirty="0">
                <a:hlinkClick r:id="rId3"/>
              </a:rPr>
              <a:t>Bitcoin </a:t>
            </a:r>
            <a:r>
              <a:rPr lang="es-ES" dirty="0"/>
              <a:t>network</a:t>
            </a:r>
            <a:r>
              <a:rPr lang="es-ES" dirty="0"/>
              <a:t>, </a:t>
            </a:r>
            <a:r>
              <a:rPr lang="es-ES" b="1" dirty="0"/>
              <a:t>was created by Satoshi Nakamoto to inform users about important topics on the network</a:t>
            </a:r>
            <a:r>
              <a:rPr lang="es-ES" dirty="0"/>
              <a:t>, says the </a:t>
            </a:r>
            <a:r>
              <a:rPr lang="es-ES" dirty="0">
                <a:hlinkClick r:id="rId4"/>
              </a:rPr>
              <a:t>Alert System Retirement </a:t>
            </a:r>
            <a:r>
              <a:rPr lang="es-ES" dirty="0"/>
              <a:t>document </a:t>
            </a:r>
            <a:r>
              <a:rPr lang="es-ES" dirty="0"/>
              <a:t>published on Bitcoin.org on November 1, 2016. The system had been used in the past to report relevant events, such as accidental forks of the </a:t>
            </a:r>
            <a:r>
              <a:rPr lang="es-ES" dirty="0" err="1"/>
              <a:t>blockchain</a:t>
            </a:r>
            <a:r>
              <a:rPr lang="es-ES" dirty="0"/>
              <a:t>, but several important vulnerabilities were noticed: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333855"/>
      </p:ext>
    </p:extLst>
  </p:cSld>
  <p:clrMapOvr>
    <a:masterClrMapping/>
  </p:clrMapOvr>
</p:notes>
</file>

<file path=ppt/notesSlides/notesSlide35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180835"/>
      </p:ext>
    </p:extLst>
  </p:cSld>
  <p:clrMapOvr>
    <a:masterClrMapping/>
  </p:clrMapOvr>
</p:notes>
</file>

<file path=ppt/notesSlides/notesSlide42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The </a:t>
            </a:r>
            <a:r>
              <a:rPr lang="es-ES" dirty="0" err="1"/>
              <a:t>nonce </a:t>
            </a:r>
            <a:r>
              <a:rPr lang="es-ES" dirty="0"/>
              <a:t>is the hash of the previous block, the reference to it.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15082"/>
      </p:ext>
    </p:extLst>
  </p:cSld>
  <p:clrMapOvr>
    <a:masterClrMapping/>
  </p:clrMapOvr>
</p:notes>
</file>

<file path=ppt/notesSlides/notesSlide58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BLOCKCHAIN.pptx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265011"/>
      </p:ext>
    </p:extLst>
  </p:cSld>
  <p:clrMapOvr>
    <a:masterClrMapping/>
  </p:clrMapOvr>
</p:notes>
</file>

<file path=ppt/notesSlides/notesSlide66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BLOCKCHAIN.pptx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911448"/>
      </p:ext>
    </p:extLst>
  </p:cSld>
  <p:clrMapOvr>
    <a:masterClrMapping/>
  </p:clrMapOvr>
</p:notes>
</file>

<file path=ppt/notesSlides/notesSlide77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BLOCKCHAIN.pptx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04549"/>
      </p:ext>
    </p:extLst>
  </p:cSld>
  <p:clrMapOvr>
    <a:masterClrMapping/>
  </p:clrMapOvr>
</p:notes>
</file>

<file path=ppt/notesSlides/notesSlide83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BLOCKCHAIN.pptx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define an electronic coin as a chain of digital signatures. Each owner transfers the coin to the next by digitally signing a hash of the previous transaction and the public key of the next owner and adding these to the end of the coin. A payee can verify the signatures to verify the chain of ownership: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494027"/>
      </p:ext>
    </p:extLst>
  </p:cSld>
  <p:clrMapOvr>
    <a:masterClrMapping/>
  </p:clrMapOvr>
</p:notes>
</file>

<file path=ppt/slideLayouts/_rels/slideLayout10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1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5.xml.rels>&#65279;<?xml version="1.0" encoding="utf-8"?><Relationships xmlns="http://schemas.openxmlformats.org/package/2006/relationships"><Relationship Type="http://schemas.openxmlformats.org/officeDocument/2006/relationships/image" Target="/ppt/media/image34.jpeg" Id="rId2" /><Relationship Type="http://schemas.openxmlformats.org/officeDocument/2006/relationships/slideMaster" Target="/ppt/slideMasters/slideMaster11.xml" Id="rId1" /></Relationships>
</file>

<file path=ppt/slideLayouts/_rels/slideLayout2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3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410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5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6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7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82.xml.rels>&#65279;<?xml version="1.0" encoding="utf-8"?><Relationships xmlns="http://schemas.openxmlformats.org/package/2006/relationships"><Relationship Type="http://schemas.openxmlformats.org/officeDocument/2006/relationships/image" Target="/ppt/media/image4.png" Id="rId2" /><Relationship Type="http://schemas.openxmlformats.org/officeDocument/2006/relationships/slideMaster" Target="/ppt/slideMasters/slideMaster11.xml" Id="rId1" /></Relationships>
</file>

<file path=ppt/slideLayouts/_rels/slideLayout9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>
                <a:solidFill>
                  <a:schemeClr val="tx2"/>
                </a:solidFill>
              </a:rPr>
              <a:t>GRASIA-UCM - Antonio Tenorio Fornés y Rubén Fuentes Fernández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Diseño de Infraestructura Inteligente - Máster IoT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r>
              <a:rPr lang="es-ES">
                <a:solidFill>
                  <a:schemeClr val="tx2"/>
                </a:solidFill>
              </a:rPr>
              <a:t>GRASIA-UCM - Antonio Tenorio Fornés y Rubén Fuentes Fernández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s-ES"/>
              <a:t>Diseño de Infraestructura Inteligente - Máster IoT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blipFill dpi="0"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/>
            <a:r>
              <a:rPr lang="es-ES"/>
              <a:t>GRASIA-UCM - Antonio Tenorio Fornés y Rubén Fuentes Fernández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es-ES">
                <a:solidFill>
                  <a:schemeClr val="tx2"/>
                </a:solidFill>
              </a:rPr>
              <a:t>Diseño de Infraestructura Inteligente - Máster IoT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AC53DF-4216-466D-99A7-94400E6C2A25}" type="slidenum">
              <a:rPr lang="en-US" smtClean="0"/>
              <a:pPr/>
              <a:t>‹Nº›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y Rubén Fuentes Fernández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Diseño de Infraestructura Inteligente - Máster IoT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y Rubén Fuentes Fernández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‹Nº›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/>
              <a:t>Diseño de Infraestructura Inteligente - Máster IoT</a:t>
            </a:r>
            <a:endParaRPr lang="en-US"/>
          </a:p>
        </p:txBody>
      </p:sp>
    </p:spTree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es-ES"/>
              <a:t>GRASIA-UCM - Antonio Tenorio Fornés y Rubén Fuentes Fernández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‹Nº›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s-ES"/>
              <a:t>Diseño de Infraestructura Inteligente - Máster IoT</a:t>
            </a:r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es-ES"/>
              <a:t>GRASIA-UCM - Antonio Tenorio Fornés y Rubén Fuentes Fernández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‹Nº›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s-ES"/>
              <a:t>Diseño de Infraestructura Inteligente - Máster IoT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y Rubén Fuentes Fernández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Diseño de Infraestructura Inteligente - Máster IoT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y Rubén Fuentes Fernández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Diseño de Infraestructura Inteligente - Máster IoT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‹Nº›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y Rubén Fuentes Fernández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Diseño de Infraestructura Inteligente - Máster IoT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pic>
        <p:nvPicPr>
          <p:cNvPr id="8" name="Picture 7" descr="sm_boo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2648" y="1755648"/>
            <a:ext cx="1615307" cy="1688453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9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r>
              <a:rPr lang="es-ES"/>
              <a:t>GRASIA-UCM - Antonio Tenorio Fornés y Rubén Fuentes Fernández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‹Nº›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s-ES"/>
              <a:t>Diseño de Infraestructura Inteligente - Máster IoT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82.xml" Id="rId8" /><Relationship Type="http://schemas.openxmlformats.org/officeDocument/2006/relationships/slideLayout" Target="/ppt/slideLayouts/slideLayout33.xml" Id="rId3" /><Relationship Type="http://schemas.openxmlformats.org/officeDocument/2006/relationships/slideLayout" Target="/ppt/slideLayouts/slideLayout74.xml" Id="rId7" /><Relationship Type="http://schemas.openxmlformats.org/officeDocument/2006/relationships/theme" Target="/ppt/theme/theme12.xml" Id="rId12" /><Relationship Type="http://schemas.openxmlformats.org/officeDocument/2006/relationships/slideLayout" Target="/ppt/slideLayouts/slideLayout21.xml" Id="rId2" /><Relationship Type="http://schemas.openxmlformats.org/officeDocument/2006/relationships/slideLayout" Target="/ppt/slideLayouts/slideLayout15.xml" Id="rId1" /><Relationship Type="http://schemas.openxmlformats.org/officeDocument/2006/relationships/slideLayout" Target="/ppt/slideLayouts/slideLayout66.xml" Id="rId6" /><Relationship Type="http://schemas.openxmlformats.org/officeDocument/2006/relationships/slideLayout" Target="/ppt/slideLayouts/slideLayout117.xml" Id="rId11" /><Relationship Type="http://schemas.openxmlformats.org/officeDocument/2006/relationships/slideLayout" Target="/ppt/slideLayouts/slideLayout58.xml" Id="rId5" /><Relationship Type="http://schemas.openxmlformats.org/officeDocument/2006/relationships/slideLayout" Target="/ppt/slideLayouts/slideLayout109.xml" Id="rId10" /><Relationship Type="http://schemas.openxmlformats.org/officeDocument/2006/relationships/slideLayout" Target="/ppt/slideLayouts/slideLayout410.xml" Id="rId4" /><Relationship Type="http://schemas.openxmlformats.org/officeDocument/2006/relationships/slideLayout" Target="/ppt/slideLayouts/slideLayout911.xml" Id="rId9" /></Relationships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s-ES"/>
              <a:t>Click to modify the pattern title style 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s-ES"/>
              <a:t>Click to modify the pattern text style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 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es-ES">
                <a:solidFill>
                  <a:schemeClr val="tx2"/>
                </a:solidFill>
              </a:rPr>
              <a:t>GRASIA-UCM - Antonio Tenorio Fornés and Rubén Fuentes Fernández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es-ES"/>
              <a:t>Intelligent Infrastructure Design - Master IoT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t>NO.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hdr="0"/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08.xml.rels>&#65279;<?xml version="1.0" encoding="utf-8"?><Relationships xmlns="http://schemas.openxmlformats.org/package/2006/relationships"><Relationship Type="http://schemas.openxmlformats.org/officeDocument/2006/relationships/notesSlide" Target="/ppt/notesSlides/notesSlide35.xml" Id="rId2" /><Relationship Type="http://schemas.openxmlformats.org/officeDocument/2006/relationships/slideLayout" Target="/ppt/slideLayouts/slideLayout21.xml" Id="rId1" /><Relationship Type="http://schemas.openxmlformats.org/officeDocument/2006/relationships/hyperlink" Target="https://www.ethereum.org/" TargetMode="External" Id="rId3" /><Relationship Type="http://schemas.openxmlformats.org/officeDocument/2006/relationships/hyperlink" Target="https://www.hyperledger.org/" TargetMode="External" Id="rId4" /></Relationships>
</file>

<file path=ppt/slides/_rels/slide112.xml.rels>&#65279;<?xml version="1.0" encoding="utf-8"?><Relationships xmlns="http://schemas.openxmlformats.org/package/2006/relationships"><Relationship Type="http://schemas.openxmlformats.org/officeDocument/2006/relationships/image" Target="/ppt/media/image92.png" Id="rId2" /><Relationship Type="http://schemas.openxmlformats.org/officeDocument/2006/relationships/slideLayout" Target="/ppt/slideLayouts/slideLayout21.xml" Id="rId1" /><Relationship Type="http://schemas.openxmlformats.org/officeDocument/2006/relationships/hyperlink" Target="https://www.quora.com/What-is-the-history-of-blockchain-technology" TargetMode="External" Id="rId3" /></Relationships>
</file>

<file path=ppt/slides/_rels/slide1223.xml.rels>&#65279;<?xml version="1.0" encoding="utf-8"?><Relationships xmlns="http://schemas.openxmlformats.org/package/2006/relationships"><Relationship Type="http://schemas.openxmlformats.org/officeDocument/2006/relationships/image" Target="/ppt/media/image106.jpg" Id="rId2" /><Relationship Type="http://schemas.openxmlformats.org/officeDocument/2006/relationships/slideLayout" Target="/ppt/slideLayouts/slideLayout21.xml" Id="rId1" /><Relationship Type="http://schemas.openxmlformats.org/officeDocument/2006/relationships/hyperlink" Target="https://101blockchains.com/es/historia-de-la-blockchain/#prettyPhoto/0/" TargetMode="External" Id="rId3" /></Relationships>
</file>

<file path=ppt/slides/_rels/slide1317.xml.rels>&#65279;<?xml version="1.0" encoding="utf-8"?><Relationships xmlns="http://schemas.openxmlformats.org/package/2006/relationships"><Relationship Type="http://schemas.openxmlformats.org/officeDocument/2006/relationships/slideLayout" Target="/ppt/slideLayouts/slideLayout33.xml" Id="rId1" /></Relationships>
</file>

<file path=ppt/slides/_rels/slide14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notesSlide" Target="/ppt/notesSlides/notesSlide14.xml" Id="rId2" /><Relationship Type="http://schemas.openxmlformats.org/officeDocument/2006/relationships/slideLayout" Target="/ppt/slideLayouts/slideLayout15.xml" Id="rId1" /></Relationships>
</file>

<file path=ppt/slides/_rels/slide15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_rels/slide163.xml.rels>&#65279;<?xml version="1.0" encoding="utf-8"?><Relationships xmlns="http://schemas.openxmlformats.org/package/2006/relationships"><Relationship Type="http://schemas.openxmlformats.org/officeDocument/2006/relationships/notesSlide" Target="/ppt/notesSlides/notesSlide42.xml" Id="rId2" /><Relationship Type="http://schemas.openxmlformats.org/officeDocument/2006/relationships/slideLayout" Target="/ppt/slideLayouts/slideLayout21.xml" Id="rId1" /><Relationship Type="http://schemas.openxmlformats.org/officeDocument/2006/relationships/hyperlink" Target="http://anders.com/blockchain/" TargetMode="External" Id="rId3" /></Relationships>
</file>

<file path=ppt/slides/_rels/slide1720.xml.rels>&#65279;<?xml version="1.0" encoding="utf-8"?><Relationships xmlns="http://schemas.openxmlformats.org/package/2006/relationships"><Relationship Type="http://schemas.openxmlformats.org/officeDocument/2006/relationships/image" Target="/ppt/media/image113.tiff" Id="rId3" /><Relationship Type="http://schemas.openxmlformats.org/officeDocument/2006/relationships/notesSlide" Target="/ppt/notesSlides/notesSlide58.xml" Id="rId2" /><Relationship Type="http://schemas.openxmlformats.org/officeDocument/2006/relationships/slideLayout" Target="/ppt/slideLayouts/slideLayout21.xml" Id="rId1" /></Relationships>
</file>

<file path=ppt/slides/_rels/slide1812.xml.rels>&#65279;<?xml version="1.0" encoding="utf-8"?><Relationships xmlns="http://schemas.openxmlformats.org/package/2006/relationships"><Relationship Type="http://schemas.openxmlformats.org/officeDocument/2006/relationships/image" Target="/ppt/media/image12.tiff" Id="rId3" /><Relationship Type="http://schemas.openxmlformats.org/officeDocument/2006/relationships/notesSlide" Target="/ppt/notesSlides/notesSlide66.xml" Id="rId2" /><Relationship Type="http://schemas.openxmlformats.org/officeDocument/2006/relationships/slideLayout" Target="/ppt/slideLayouts/slideLayout21.xml" Id="rId1" /></Relationships>
</file>

<file path=ppt/slides/_rels/slide196.xml.rels>&#65279;<?xml version="1.0" encoding="utf-8"?><Relationships xmlns="http://schemas.openxmlformats.org/package/2006/relationships"><Relationship Type="http://schemas.openxmlformats.org/officeDocument/2006/relationships/image" Target="/ppt/media/image134.png" Id="rId2" /><Relationship Type="http://schemas.openxmlformats.org/officeDocument/2006/relationships/slideLayout" Target="/ppt/slideLayouts/slideLayout21.xml" Id="rId1" /><Relationship Type="http://schemas.openxmlformats.org/officeDocument/2006/relationships/hyperlink" Target="https://en.wikipedia.org/wiki/Cryptographic_hash_function" TargetMode="External" Id="rId3" /></Relationships>
</file>

<file path=ppt/slides/_rels/slide202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_rels/slide2118.xml.rels>&#65279;<?xml version="1.0" encoding="utf-8"?><Relationships xmlns="http://schemas.openxmlformats.org/package/2006/relationships"><Relationship Type="http://schemas.openxmlformats.org/officeDocument/2006/relationships/image" Target="/ppt/media/image142.tiff" Id="rId3" /><Relationship Type="http://schemas.openxmlformats.org/officeDocument/2006/relationships/notesSlide" Target="/ppt/notesSlides/notesSlide77.xml" Id="rId2" /><Relationship Type="http://schemas.openxmlformats.org/officeDocument/2006/relationships/slideLayout" Target="/ppt/slideLayouts/slideLayout21.xml" Id="rId1" /></Relationships>
</file>

<file path=ppt/slides/_rels/slide221.xml.rels>&#65279;<?xml version="1.0" encoding="utf-8"?><Relationships xmlns="http://schemas.openxmlformats.org/package/2006/relationships"><Relationship Type="http://schemas.openxmlformats.org/officeDocument/2006/relationships/slideLayout" Target="/ppt/slideLayouts/slideLayout33.xml" Id="rId1" /></Relationships>
</file>

<file path=ppt/slides/_rels/slide22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_rels/slide23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_rels/slide244.xml.rels>&#65279;<?xml version="1.0" encoding="utf-8"?><Relationships xmlns="http://schemas.openxmlformats.org/package/2006/relationships"><Relationship Type="http://schemas.openxmlformats.org/officeDocument/2006/relationships/image" Target="/ppt/media/image153.png" Id="rId3" /><Relationship Type="http://schemas.openxmlformats.org/officeDocument/2006/relationships/notesSlide" Target="/ppt/notesSlides/notesSlide83.xml" Id="rId2" /><Relationship Type="http://schemas.openxmlformats.org/officeDocument/2006/relationships/slideLayout" Target="/ppt/slideLayouts/slideLayout21.xml" Id="rId1" /></Relationships>
</file>

<file path=ppt/slides/_rels/slide2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e2f1574ebc9d4ba9" /><Relationship Type="http://schemas.openxmlformats.org/officeDocument/2006/relationships/hyperlink" Target="https://www.deepl.com/pro?cta=edit-document" TargetMode="External" Id="R595f325e028e4f76" /><Relationship Type="http://schemas.openxmlformats.org/officeDocument/2006/relationships/image" Target="/ppt/media/image8.png" Id="R3ec454c48b934bc0" /></Relationships>
</file>

<file path=ppt/slides/_rels/slide316.xml.rels>&#65279;<?xml version="1.0" encoding="utf-8"?><Relationships xmlns="http://schemas.openxmlformats.org/package/2006/relationships"><Relationship Type="http://schemas.openxmlformats.org/officeDocument/2006/relationships/image" Target="/ppt/media/image55.jpg" Id="rId2" /><Relationship Type="http://schemas.openxmlformats.org/officeDocument/2006/relationships/slideLayout" Target="/ppt/slideLayouts/slideLayout21.xml" Id="rId1" /></Relationships>
</file>

<file path=ppt/slides/_rels/slide4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_rels/slide57.xml.rels>&#65279;<?xml version="1.0" encoding="utf-8"?><Relationships xmlns="http://schemas.openxmlformats.org/package/2006/relationships"><Relationship Type="http://schemas.openxmlformats.org/officeDocument/2006/relationships/slideLayout" Target="/ppt/slideLayouts/slideLayout33.xml" Id="rId1" /></Relationships>
</file>

<file path=ppt/slides/_rels/slide61.xml.rels>&#65279;<?xml version="1.0" encoding="utf-8"?><Relationships xmlns="http://schemas.openxmlformats.org/package/2006/relationships"><Relationship Type="http://schemas.openxmlformats.org/officeDocument/2006/relationships/notesSlide" Target="/ppt/notesSlides/notesSlide21.xml" Id="rId2" /><Relationship Type="http://schemas.openxmlformats.org/officeDocument/2006/relationships/slideLayout" Target="/ppt/slideLayouts/slideLayout21.xml" Id="rId1" /><Relationship Type="http://schemas.openxmlformats.org/officeDocument/2006/relationships/hyperlink" Target="http://www.metzdowd.com/pipermail/cryptography/2008-October/014810.html" TargetMode="External" Id="rId3" /></Relationships>
</file>

<file path=ppt/slides/_rels/slide722.xml.rels>&#65279;<?xml version="1.0" encoding="utf-8"?><Relationships xmlns="http://schemas.openxmlformats.org/package/2006/relationships"><Relationship Type="http://schemas.openxmlformats.org/officeDocument/2006/relationships/image" Target="/ppt/media/image75.png" Id="rId3" /><Relationship Type="http://schemas.openxmlformats.org/officeDocument/2006/relationships/image" Target="/ppt/media/image66.png" Id="rId2" /><Relationship Type="http://schemas.openxmlformats.org/officeDocument/2006/relationships/slideLayout" Target="/ppt/slideLayouts/slideLayout21.xml" Id="rId1" /><Relationship Type="http://schemas.openxmlformats.org/officeDocument/2006/relationships/image" Target="/ppt/media/image87.png" Id="rId4" /></Relationships>
</file>

<file path=ppt/slides/_rels/slide81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_rels/slide9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slide10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3D2B5974-52FA-43B9-8FE3-696DF84F1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Bitcoin and </a:t>
            </a:r>
            <a:r>
              <a:rPr lang="es-ES" dirty="0" err="1"/>
              <a:t>Blockchain </a:t>
            </a:r>
            <a:r>
              <a:rPr lang="es-ES" dirty="0"/>
              <a:t/>
            </a:r>
            <a:endParaRPr lang="es-E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C4D927-2474-4603-B181-DA39D3E88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D3807C8-50F9-462D-89E8-3D94B2086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13A92F0-BEDF-449C-A375-29E0FF68F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fld id="{1AD93096-5B34-4342-9326-69289CEAE4C2}" type="slidenum">
              <a:rPr lang="en-US" smtClean="0"/>
              <a:t>10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7BEDC286-554D-496A-B3CA-0A7D58B2D46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Bitcoin is </a:t>
            </a:r>
            <a:r>
              <a:rPr lang="en-US" dirty="0" err="1"/>
              <a:t>considered </a:t>
            </a:r>
            <a:r>
              <a:rPr lang="en-US" dirty="0"/>
              <a:t>the </a:t>
            </a:r>
            <a:r>
              <a:rPr lang="en-US" dirty="0" err="1"/>
              <a:t>birth </a:t>
            </a:r>
            <a:r>
              <a:rPr lang="en-US" dirty="0"/>
              <a:t>of </a:t>
            </a:r>
            <a:r>
              <a:rPr lang="en-US" dirty="0"/>
              <a:t>Blockchain </a:t>
            </a:r>
            <a:r>
              <a:rPr lang="en-US" dirty="0" err="1"/>
              <a:t>technology.</a:t>
            </a:r>
          </a:p>
          <a:p>
            <a:r>
              <a:rPr lang="en-US" dirty="0" err="1"/>
              <a:t>Later </a:t>
            </a:r>
            <a:r>
              <a:rPr lang="en-US" dirty="0" err="1"/>
              <a:t>other </a:t>
            </a:r>
            <a:r>
              <a:rPr lang="en-US" dirty="0"/>
              <a:t>Blockchains </a:t>
            </a:r>
            <a:r>
              <a:rPr lang="en-US" dirty="0" err="1"/>
              <a:t>became popular</a:t>
            </a:r>
          </a:p>
          <a:p>
            <a:pPr lvl="1"/>
            <a:r>
              <a:rPr lang="en-US" dirty="0"/>
              <a:t>Ethereum ( </a:t>
            </a:r>
            <a:r>
              <a:rPr lang="en-US" dirty="0">
                <a:hlinkClick r:id="rId3"/>
              </a:rPr>
              <a:t>https://www.ethereum.org/ 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Various </a:t>
            </a:r>
            <a:r>
              <a:rPr lang="en-US" dirty="0"/>
              <a:t>Hyperledger </a:t>
            </a:r>
            <a:r>
              <a:rPr lang="en-US" dirty="0" err="1"/>
              <a:t>projects </a:t>
            </a:r>
            <a:r>
              <a:rPr lang="en-US" dirty="0"/>
              <a:t>( </a:t>
            </a:r>
            <a:r>
              <a:rPr lang="en-US" dirty="0">
                <a:hlinkClick r:id="rId4"/>
              </a:rPr>
              <a:t>https://www.hyperledger.org/ 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Other </a:t>
            </a:r>
            <a:r>
              <a:rPr lang="en-US" i="1" dirty="0"/>
              <a:t>Blockchain-like </a:t>
            </a:r>
            <a:r>
              <a:rPr lang="en-US" dirty="0" err="1"/>
              <a:t>solutions</a:t>
            </a:r>
            <a:r>
              <a:rPr lang="en-US" dirty="0"/>
              <a:t>. </a:t>
            </a:r>
            <a:r>
              <a:rPr lang="en-US" i="1" dirty="0"/>
              <a:t/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21065060"/>
      </p:ext>
    </p:extLst>
  </p:cSld>
  <p:clrMapOvr>
    <a:masterClrMapping/>
  </p:clrMapOvr>
</p:sld>
</file>

<file path=ppt/slides/slide11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7726AC-90C6-4005-8991-FC30593A2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Bitcoin and </a:t>
            </a:r>
            <a:r>
              <a:rPr lang="es-ES" dirty="0" err="1"/>
              <a:t>Blockchain </a:t>
            </a:r>
            <a:r>
              <a:rPr lang="es-ES" dirty="0"/>
              <a:t>- History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9C595DB-942B-4EFE-9016-5D50A7FD6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30F62A4-6B5E-4C68-9731-7C13108FD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D15DC36-C015-48A0-B86B-A7798A325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t>11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E0392A9-793B-466C-BEEF-755880D2C9E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6B79B86-FB04-4C10-B29A-84132408E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229" y="1612652"/>
            <a:ext cx="9211505" cy="4192612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2D6DAC5-2A64-49C8-B677-C9E7C2E48A18}"/>
              </a:ext>
            </a:extLst>
          </p:cNvPr>
          <p:cNvSpPr txBox="1"/>
          <p:nvPr/>
        </p:nvSpPr>
        <p:spPr>
          <a:xfrm>
            <a:off x="1278990" y="5633050"/>
            <a:ext cx="6607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65419749"/>
      </p:ext>
    </p:extLst>
  </p:cSld>
  <p:clrMapOvr>
    <a:masterClrMapping/>
  </p:clrMapOvr>
</p:sld>
</file>

<file path=ppt/slides/slide1223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7726AC-90C6-4005-8991-FC30593A2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Bitcoin and </a:t>
            </a:r>
            <a:r>
              <a:rPr lang="es-ES" dirty="0" err="1"/>
              <a:t>Blockchain </a:t>
            </a:r>
            <a:r>
              <a:rPr lang="es-ES" dirty="0"/>
              <a:t>- History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9C595DB-942B-4EFE-9016-5D50A7FD6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30F62A4-6B5E-4C68-9731-7C13108FD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D15DC36-C015-48A0-B86B-A7798A325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t>12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CCA4EC88-DF37-42FF-947D-640D3A75DBBC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17" y="1516698"/>
            <a:ext cx="8546083" cy="5341302"/>
          </a:xfr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C249E0E-D568-4143-9408-FB1F618463B7}"/>
              </a:ext>
            </a:extLst>
          </p:cNvPr>
          <p:cNvSpPr txBox="1"/>
          <p:nvPr/>
        </p:nvSpPr>
        <p:spPr>
          <a:xfrm>
            <a:off x="1259632" y="1988840"/>
            <a:ext cx="7120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20873584"/>
      </p:ext>
    </p:extLst>
  </p:cSld>
  <p:clrMapOvr>
    <a:masterClrMapping/>
  </p:clrMapOvr>
</p:sld>
</file>

<file path=ppt/slides/slide131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2DB1F785-9769-4088-8DE6-E49455C4D0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6391DC31-A726-4241-B4F5-9F0F7B3AE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Blockchain </a:t>
            </a:r>
            <a:endParaRPr lang="es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AFD10B1-6E81-4B6E-9998-6BDF816BE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507AAD9-2E32-48B6-9A47-BB1211CD12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1AD93096-5B34-4342-9326-69289CEAE4C2}" type="slidenum">
              <a:rPr lang="en-US" smtClean="0"/>
              <a:t>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DC8033D-0A51-42B3-9B7F-0F9ECD140DA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910245"/>
      </p:ext>
    </p:extLst>
  </p:cSld>
  <p:clrMapOvr>
    <a:masterClrMapping/>
  </p:clrMapOvr>
</p:sld>
</file>

<file path=ppt/slides/slide141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3D2B5974-52FA-43B9-8FE3-696DF84F1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Why </a:t>
            </a:r>
            <a:r>
              <a:rPr lang="es-ES" dirty="0" err="1"/>
              <a:t>Blockchain</a:t>
            </a:r>
            <a:r>
              <a:rPr lang="es-ES" dirty="0"/>
              <a:t>?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C4D927-2474-4603-B181-DA39D3E88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D3807C8-50F9-462D-89E8-3D94B2086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13A92F0-BEDF-449C-A375-29E0FF68F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fld id="{1AD93096-5B34-4342-9326-69289CEAE4C2}" type="slidenum">
              <a:rPr lang="en-US" smtClean="0"/>
              <a:t>14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7BEDC286-554D-496A-B3CA-0A7D58B2D46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/>
              <a:t>Problem of double spending in decentralized systems</a:t>
            </a:r>
          </a:p>
          <a:p>
            <a:pPr lvl="1"/>
            <a:r>
              <a:rPr lang="es-ES" dirty="0"/>
              <a:t>How to prevent A from paying B and C using the same currencies</a:t>
            </a:r>
          </a:p>
          <a:p>
            <a:r>
              <a:rPr lang="es-ES" dirty="0"/>
              <a:t>Consensus on the status of records</a:t>
            </a:r>
          </a:p>
          <a:p>
            <a:r>
              <a:rPr lang="es-ES" dirty="0"/>
              <a:t>Immutable</a:t>
            </a:r>
          </a:p>
          <a:p>
            <a:r>
              <a:rPr lang="es-ES" dirty="0"/>
              <a:t>Verifiable</a:t>
            </a:r>
          </a:p>
          <a:p>
            <a:r>
              <a:rPr lang="es-E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671996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2267744" y="2204864"/>
            <a:ext cx="6495256" cy="3586336"/>
          </a:xfrm>
        </p:spPr>
        <p:txBody>
          <a:bodyPr>
            <a:normAutofit/>
          </a:bodyPr>
          <a:lstStyle/>
          <a:p>
            <a:r>
              <a:rPr lang="en-US" cap="none" dirty="0" err="1">
                <a:solidFill>
                  <a:schemeClr val="accent1">
                    <a:lumMod val="75000"/>
                  </a:schemeClr>
                </a:solidFill>
              </a:rPr>
              <a:t>Track </a:t>
            </a:r>
            <a:r>
              <a:rPr lang="en-US" cap="none" dirty="0">
                <a:solidFill>
                  <a:schemeClr val="accent1">
                    <a:lumMod val="75000"/>
                  </a:schemeClr>
                </a:solidFill>
              </a:rPr>
              <a:t>01 -</a:t>
            </a:r>
            <a:br>
              <a:rPr lang="en-US" cap="none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cap="none" dirty="0">
                <a:solidFill>
                  <a:schemeClr val="accent1">
                    <a:lumMod val="75000"/>
                  </a:schemeClr>
                </a:solidFill>
              </a:rPr>
              <a:t>Blockchain for IoT </a:t>
            </a:r>
            <a:r>
              <a:rPr lang="en-US" sz="3600" cap="none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600" cap="none" dirty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Antonio Tenorio </a:t>
            </a:r>
            <a:r>
              <a:rPr lang="en-US" dirty="0" err="1"/>
              <a:t>Fornés </a:t>
            </a:r>
            <a:r>
              <a:rPr lang="en-US" dirty="0"/>
              <a:t>and Rubén Fuentes Fernández</a:t>
            </a:r>
            <a:br>
              <a:rPr lang="en-US" dirty="0"/>
            </a:br>
            <a:r>
              <a:rPr lang="en-US" dirty="0"/>
              <a:t>GRASIA-UCM - </a:t>
            </a:r>
            <a:r>
              <a:rPr lang="en-US" dirty="0" err="1"/>
              <a:t>Intelligent </a:t>
            </a:r>
            <a:r>
              <a:rPr lang="en-US" dirty="0" err="1"/>
              <a:t>Infrastructure </a:t>
            </a:r>
            <a:r>
              <a:rPr lang="en-US" dirty="0" err="1"/>
              <a:t>Design</a:t>
            </a:r>
            <a:r>
              <a:rPr lang="en-US" dirty="0"/>
              <a:t>, </a:t>
            </a:r>
            <a:r>
              <a:rPr lang="en-US" dirty="0" err="1"/>
              <a:t>Master </a:t>
            </a:r>
            <a:r>
              <a:rPr lang="en-US" dirty="0"/>
              <a:t>IoT</a:t>
            </a:r>
          </a:p>
        </p:txBody>
      </p:sp>
    </p:spTree>
  </p:cSld>
  <p:clrMapOvr>
    <a:masterClrMapping/>
  </p:clrMapOvr>
</p:sld>
</file>

<file path=ppt/slides/slide15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3D2B5974-52FA-43B9-8FE3-696DF84F1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How?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C4D927-2474-4603-B181-DA39D3E88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D3807C8-50F9-462D-89E8-3D94B2086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13A92F0-BEDF-449C-A375-29E0FF68F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t>15</a:t>
            </a:fld>
            <a:endParaRPr lang="en-US" dirty="0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7BEDC286-554D-496A-B3CA-0A7D58B2D46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Blockchain is a </a:t>
            </a:r>
            <a:r>
              <a:rPr lang="en-US" dirty="0" err="1"/>
              <a:t>system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That </a:t>
            </a:r>
            <a:r>
              <a:rPr lang="en-US" dirty="0" err="1"/>
              <a:t>stores </a:t>
            </a:r>
            <a:r>
              <a:rPr lang="en-US" i="1" dirty="0" err="1"/>
              <a:t>transactions </a:t>
            </a:r>
            <a:endParaRPr lang="en-US" i="1" dirty="0"/>
          </a:p>
          <a:p>
            <a:pPr lvl="1"/>
            <a:r>
              <a:rPr lang="en-US" dirty="0" err="1"/>
              <a:t>On </a:t>
            </a:r>
            <a:r>
              <a:rPr lang="en-US" dirty="0" err="1"/>
              <a:t>immutable </a:t>
            </a:r>
            <a:r>
              <a:rPr lang="en-US" i="1" dirty="0" err="1"/>
              <a:t>public </a:t>
            </a:r>
            <a:r>
              <a:rPr lang="en-US" i="1" dirty="0" err="1"/>
              <a:t>accounting </a:t>
            </a:r>
            <a:r>
              <a:rPr lang="en-US" i="1" dirty="0" err="1"/>
              <a:t>records </a:t>
            </a:r>
            <a:r>
              <a:rPr lang="en-US" dirty="0"/>
              <a:t>(or </a:t>
            </a:r>
            <a:r>
              <a:rPr lang="en-US" i="1" dirty="0" err="1"/>
              <a:t>ledgers</a:t>
            </a:r>
            <a:r>
              <a:rPr lang="en-US" dirty="0"/>
              <a:t>) </a:t>
            </a:r>
            <a:r>
              <a:rPr lang="en-US" i="1" dirty="0" err="1"/>
              <a:t/>
            </a:r>
            <a:endParaRPr lang="en-US" dirty="0"/>
          </a:p>
          <a:p>
            <a:pPr lvl="2"/>
            <a:r>
              <a:rPr lang="en-US" i="1" dirty="0"/>
              <a:t>Ledgers </a:t>
            </a:r>
          </a:p>
          <a:p>
            <a:pPr lvl="1"/>
            <a:r>
              <a:rPr lang="en-US" dirty="0"/>
              <a:t>Through </a:t>
            </a:r>
            <a:r>
              <a:rPr lang="en-US" dirty="0" err="1"/>
              <a:t>decentralized </a:t>
            </a:r>
            <a:r>
              <a:rPr lang="en-US" i="1" dirty="0"/>
              <a:t>peer-to-peer </a:t>
            </a:r>
            <a:r>
              <a:rPr lang="en-US" dirty="0"/>
              <a:t>work </a:t>
            </a:r>
            <a:r>
              <a:rPr lang="en-US" dirty="0" err="1"/>
              <a:t/>
            </a:r>
            <a:endParaRPr lang="en-US" dirty="0"/>
          </a:p>
          <a:p>
            <a:pPr lvl="2"/>
            <a:r>
              <a:rPr lang="en-US" i="1" dirty="0"/>
              <a:t>Peer to Peer, P2P</a:t>
            </a:r>
          </a:p>
          <a:p>
            <a:pPr lvl="1"/>
            <a:r>
              <a:rPr lang="en-US" dirty="0" err="1"/>
              <a:t>Whose </a:t>
            </a:r>
            <a:r>
              <a:rPr lang="en-US" dirty="0" err="1"/>
              <a:t>security </a:t>
            </a:r>
            <a:r>
              <a:rPr lang="en-US" dirty="0"/>
              <a:t>is </a:t>
            </a:r>
            <a:r>
              <a:rPr lang="en-US" dirty="0" err="1"/>
              <a:t>based </a:t>
            </a:r>
            <a:r>
              <a:rPr lang="en-US" i="1" dirty="0"/>
              <a:t>on </a:t>
            </a:r>
            <a:r>
              <a:rPr lang="en-US" i="1" dirty="0" err="1"/>
              <a:t>encryption </a:t>
            </a:r>
            <a:r>
              <a:rPr lang="en-US" i="1" dirty="0" err="1"/>
              <a:t>processes </a:t>
            </a:r>
            <a:r>
              <a:rPr lang="en-US" i="1" dirty="0" err="1"/>
              <a:t/>
            </a:r>
            <a:endParaRPr lang="en-US" i="1" dirty="0"/>
          </a:p>
          <a:p>
            <a:pPr lvl="1"/>
            <a:r>
              <a:rPr lang="en-US" dirty="0"/>
              <a:t>And </a:t>
            </a:r>
            <a:r>
              <a:rPr lang="en-US" i="1" dirty="0" err="1"/>
              <a:t>consensus </a:t>
            </a:r>
            <a:r>
              <a:rPr lang="en-US" i="1" dirty="0"/>
              <a:t>mechanisms </a:t>
            </a:r>
            <a:endParaRPr lang="en-US" i="1" dirty="0"/>
          </a:p>
          <a:p>
            <a:pPr lvl="2"/>
            <a:r>
              <a:rPr lang="en-US" dirty="0" err="1"/>
              <a:t>Ex. </a:t>
            </a:r>
            <a:r>
              <a:rPr lang="es-ES" i="1" dirty="0" err="1"/>
              <a:t>Proof </a:t>
            </a:r>
            <a:r>
              <a:rPr lang="es-ES" i="1" dirty="0" err="1"/>
              <a:t>of </a:t>
            </a:r>
            <a:r>
              <a:rPr lang="es-ES" i="1" dirty="0" err="1"/>
              <a:t>Work </a:t>
            </a:r>
            <a:r>
              <a:rPr lang="es-ES" dirty="0"/>
              <a:t>(</a:t>
            </a:r>
            <a:r>
              <a:rPr lang="es-ES" dirty="0" err="1"/>
              <a:t>PoW</a:t>
            </a:r>
            <a:r>
              <a:rPr lang="es-ES" dirty="0"/>
              <a:t>) </a:t>
            </a:r>
            <a:r>
              <a:rPr lang="es-ES" i="1" dirty="0" err="1"/>
              <a:t/>
            </a:r>
            <a:endParaRPr lang="en-US" dirty="0"/>
          </a:p>
          <a:p>
            <a:pPr lvl="1"/>
            <a:r>
              <a:rPr lang="en-US" dirty="0" err="1"/>
              <a:t> </a:t>
            </a:r>
            <a:r>
              <a:rPr lang="en-US" dirty="0" err="1"/>
              <a:t>Can </a:t>
            </a:r>
            <a:r>
              <a:rPr lang="en-US" dirty="0" err="1"/>
              <a:t>optionally </a:t>
            </a:r>
            <a:r>
              <a:rPr lang="en-US" dirty="0" err="1"/>
              <a:t>support </a:t>
            </a:r>
            <a:r>
              <a:rPr lang="en-US" i="1" dirty="0" err="1"/>
              <a:t>smart </a:t>
            </a:r>
            <a:r>
              <a:rPr lang="en-US" i="1" dirty="0" err="1"/>
              <a:t>contracts </a:t>
            </a:r>
            <a:r>
              <a:rPr lang="en-US" dirty="0" err="1"/>
              <a:t/>
            </a:r>
            <a:endParaRPr lang="es-ES" i="1" dirty="0"/>
          </a:p>
        </p:txBody>
      </p:sp>
    </p:spTree>
    <p:extLst>
      <p:ext uri="{BB962C8B-B14F-4D97-AF65-F5344CB8AC3E}">
        <p14:creationId xmlns:p14="http://schemas.microsoft.com/office/powerpoint/2010/main" val="3478755121"/>
      </p:ext>
    </p:extLst>
  </p:cSld>
  <p:clrMapOvr>
    <a:masterClrMapping/>
  </p:clrMapOvr>
</p:sld>
</file>

<file path=ppt/slides/slide16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3D2B5974-52FA-43B9-8FE3-696DF84F1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Blockchain </a:t>
            </a:r>
            <a:endParaRPr lang="es-E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C4D927-2474-4603-B181-DA39D3E88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D3807C8-50F9-462D-89E8-3D94B2086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13A92F0-BEDF-449C-A375-29E0FF68F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t>16</a:t>
            </a:fld>
            <a:endParaRPr lang="en-US" dirty="0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7BEDC286-554D-496A-B3CA-0A7D58B2D46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The use of the </a:t>
            </a:r>
            <a:r>
              <a:rPr lang="es-ES" dirty="0" err="1"/>
              <a:t>blockchain </a:t>
            </a:r>
            <a:r>
              <a:rPr lang="es-ES" dirty="0"/>
              <a:t>structure </a:t>
            </a:r>
            <a:r>
              <a:rPr lang="es-ES" dirty="0"/>
              <a:t>together with the proof of work allows to make a decentralized and secure registry.</a:t>
            </a:r>
          </a:p>
          <a:p>
            <a:pPr lvl="1"/>
            <a:r>
              <a:rPr lang="es-ES" dirty="0"/>
              <a:t>Creation of the first cryptocurrency, Bitcoin.</a:t>
            </a:r>
          </a:p>
          <a:p>
            <a:r>
              <a:rPr lang="es-ES" dirty="0"/>
              <a:t>The </a:t>
            </a:r>
            <a:r>
              <a:rPr lang="es-ES" i="1" dirty="0" err="1"/>
              <a:t>Blockchain </a:t>
            </a:r>
            <a:r>
              <a:rPr lang="es-ES" i="1" dirty="0"/>
              <a:t>Demo </a:t>
            </a:r>
            <a:r>
              <a:rPr lang="es-ES" dirty="0"/>
              <a:t>website </a:t>
            </a:r>
            <a:r>
              <a:rPr lang="es-ES" dirty="0"/>
              <a:t>allows you to explore </a:t>
            </a:r>
            <a:r>
              <a:rPr lang="es-ES" dirty="0" err="1"/>
              <a:t>blockchain </a:t>
            </a:r>
            <a:r>
              <a:rPr lang="es-ES" dirty="0"/>
              <a:t>concepts in an </a:t>
            </a:r>
            <a:r>
              <a:rPr lang="es-ES" dirty="0"/>
              <a:t>interactive way.</a:t>
            </a:r>
          </a:p>
          <a:p>
            <a:pPr lvl="1"/>
            <a:endParaRPr lang="es-ES" dirty="0"/>
          </a:p>
          <a:p>
            <a:pPr lvl="1"/>
            <a:r>
              <a:rPr lang="es-ES" dirty="0"/>
              <a:t>See hash, block, blockchain, blockchain, distributed chains, transactions...</a:t>
            </a:r>
          </a:p>
        </p:txBody>
      </p:sp>
    </p:spTree>
    <p:extLst>
      <p:ext uri="{BB962C8B-B14F-4D97-AF65-F5344CB8AC3E}">
        <p14:creationId xmlns:p14="http://schemas.microsoft.com/office/powerpoint/2010/main" val="2861030690"/>
      </p:ext>
    </p:extLst>
  </p:cSld>
  <p:clrMapOvr>
    <a:masterClrMapping/>
  </p:clrMapOvr>
</p:sld>
</file>

<file path=ppt/slides/slide172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3D2B5974-52FA-43B9-8FE3-696DF84F1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Identity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C4D927-2474-4603-B181-DA39D3E88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D3807C8-50F9-462D-89E8-3D94B2086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13A92F0-BEDF-449C-A375-29E0FF68F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t>17</a:t>
            </a:fld>
            <a:endParaRPr lang="en-US" dirty="0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7BEDC286-554D-496A-B3CA-0A7D58B2D46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/>
              <a:t>Each identity on the </a:t>
            </a:r>
            <a:r>
              <a:rPr lang="es-ES" dirty="0" err="1"/>
              <a:t>Blockchain </a:t>
            </a:r>
            <a:r>
              <a:rPr lang="es-ES" dirty="0"/>
              <a:t>is associated with an </a:t>
            </a:r>
            <a:r>
              <a:rPr lang="es-ES" b="1" dirty="0"/>
              <a:t>asymmetric key</a:t>
            </a:r>
            <a:r>
              <a:rPr lang="es-ES" dirty="0"/>
              <a:t>, consisting of:</a:t>
            </a:r>
          </a:p>
          <a:p>
            <a:pPr lvl="1"/>
            <a:r>
              <a:rPr lang="es-ES" b="1" dirty="0"/>
              <a:t>Public key </a:t>
            </a:r>
            <a:r>
              <a:rPr lang="es-ES" dirty="0"/>
              <a:t>(public address)</a:t>
            </a:r>
          </a:p>
          <a:p>
            <a:pPr lvl="2"/>
            <a:r>
              <a:rPr lang="es-ES" dirty="0"/>
              <a:t>Address to </a:t>
            </a:r>
            <a:r>
              <a:rPr lang="es-ES" b="1" dirty="0"/>
              <a:t>receive </a:t>
            </a:r>
            <a:r>
              <a:rPr lang="es-ES" dirty="0"/>
              <a:t>or </a:t>
            </a:r>
            <a:r>
              <a:rPr lang="es-ES" b="1" dirty="0"/>
              <a:t>send </a:t>
            </a:r>
            <a:r>
              <a:rPr lang="es-ES" dirty="0"/>
              <a:t>a transaction</a:t>
            </a:r>
          </a:p>
          <a:p>
            <a:pPr lvl="1"/>
            <a:r>
              <a:rPr lang="es-ES" b="1" dirty="0"/>
              <a:t>Private Key </a:t>
            </a:r>
            <a:r>
              <a:rPr lang="es-ES" dirty="0"/>
              <a:t>(secret key)</a:t>
            </a:r>
          </a:p>
          <a:p>
            <a:pPr lvl="2"/>
            <a:r>
              <a:rPr lang="es-ES" b="1" dirty="0"/>
              <a:t>Authorize </a:t>
            </a:r>
            <a:r>
              <a:rPr lang="es-ES" dirty="0"/>
              <a:t>(sign) transactions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096D0859-8550-4131-8841-04941A3F1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958" y="4299308"/>
            <a:ext cx="4876084" cy="191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725550"/>
      </p:ext>
    </p:extLst>
  </p:cSld>
  <p:clrMapOvr>
    <a:masterClrMapping/>
  </p:clrMapOvr>
</p:sld>
</file>

<file path=ppt/slides/slide181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3D2B5974-52FA-43B9-8FE3-696DF84F1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Cryptographic hashes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C4D927-2474-4603-B181-DA39D3E88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D3807C8-50F9-462D-89E8-3D94B2086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13A92F0-BEDF-449C-A375-29E0FF68F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t>18</a:t>
            </a:fld>
            <a:endParaRPr lang="en-US" dirty="0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7BEDC286-554D-496A-B3CA-0A7D58B2D46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8CF55E04-C5A9-4A5B-8316-5FE550DB90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737632"/>
            <a:ext cx="4902696" cy="4365980"/>
          </a:xfrm>
          <a:prstGeom prst="rect">
            <a:avLst/>
          </a:prstGeom>
        </p:spPr>
      </p:pic>
      <p:sp>
        <p:nvSpPr>
          <p:cNvPr id="2" name="Bocadillo: rectángulo con esquinas redondeadas 1">
            <a:extLst>
              <a:ext uri="{FF2B5EF4-FFF2-40B4-BE49-F238E27FC236}">
                <a16:creationId xmlns:a16="http://schemas.microsoft.com/office/drawing/2014/main" id="{7048E4FA-4424-46BF-A388-33D8064FF852}"/>
              </a:ext>
            </a:extLst>
          </p:cNvPr>
          <p:cNvSpPr/>
          <p:nvPr/>
        </p:nvSpPr>
        <p:spPr>
          <a:xfrm>
            <a:off x="6030683" y="2132856"/>
            <a:ext cx="2579917" cy="1656184"/>
          </a:xfrm>
          <a:prstGeom prst="wedgeRoundRectCallout">
            <a:avLst>
              <a:gd name="adj1" fmla="val -81488"/>
              <a:gd name="adj2" fmla="val 2622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dirty="0"/>
              <a:t>What are they?</a:t>
            </a:r>
          </a:p>
          <a:p>
            <a:r>
              <a:rPr lang="es-ES" sz="2800" dirty="0"/>
              <a:t>What are the requirements?</a:t>
            </a:r>
          </a:p>
        </p:txBody>
      </p:sp>
    </p:spTree>
    <p:extLst>
      <p:ext uri="{BB962C8B-B14F-4D97-AF65-F5344CB8AC3E}">
        <p14:creationId xmlns:p14="http://schemas.microsoft.com/office/powerpoint/2010/main" val="2993403101"/>
      </p:ext>
    </p:extLst>
  </p:cSld>
  <p:clrMapOvr>
    <a:masterClrMapping/>
  </p:clrMapOvr>
</p:sld>
</file>

<file path=ppt/slides/slide196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631464-7888-4AFC-9FCD-AF950AD68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Hash functions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5CF1DDB-122E-4E8A-AAD9-F82212D56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5BE2187-733E-438A-9367-F04C67E35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C46BB39-6974-45DC-9B24-BC7C0E0A7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85BA937-6A56-4FBA-B9D9-E087EADEA86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A </a:t>
            </a:r>
            <a:r>
              <a:rPr lang="en-US" b="1" dirty="0"/>
              <a:t>hash </a:t>
            </a:r>
            <a:r>
              <a:rPr lang="en-US" b="1" dirty="0" err="1"/>
              <a:t>function </a:t>
            </a:r>
            <a:r>
              <a:rPr lang="en-US" dirty="0"/>
              <a:t>is a </a:t>
            </a:r>
            <a:r>
              <a:rPr lang="en-US" dirty="0" err="1"/>
              <a:t>mathematical </a:t>
            </a:r>
            <a:r>
              <a:rPr lang="en-US" dirty="0" err="1"/>
              <a:t>algorithm </a:t>
            </a:r>
            <a:r>
              <a:rPr lang="en-US" dirty="0"/>
              <a:t>that </a:t>
            </a:r>
            <a:r>
              <a:rPr lang="en-US" dirty="0" err="1"/>
              <a:t>maps </a:t>
            </a:r>
            <a:r>
              <a:rPr lang="en-US" dirty="0"/>
              <a:t>a set of </a:t>
            </a:r>
            <a:r>
              <a:rPr lang="en-US" dirty="0" err="1"/>
              <a:t>data </a:t>
            </a:r>
            <a:r>
              <a:rPr lang="en-US" dirty="0"/>
              <a:t>of </a:t>
            </a:r>
            <a:r>
              <a:rPr lang="en-US" dirty="0" err="1"/>
              <a:t>arbitrary </a:t>
            </a:r>
            <a:r>
              <a:rPr lang="en-US" dirty="0" err="1"/>
              <a:t>size </a:t>
            </a:r>
            <a:r>
              <a:rPr lang="en-US" dirty="0"/>
              <a:t>to a </a:t>
            </a:r>
            <a:r>
              <a:rPr lang="en-US" dirty="0" err="1"/>
              <a:t>string </a:t>
            </a:r>
            <a:r>
              <a:rPr lang="en-US" dirty="0"/>
              <a:t>of </a:t>
            </a:r>
            <a:r>
              <a:rPr lang="en-US" dirty="0" err="1"/>
              <a:t>characters </a:t>
            </a:r>
            <a:r>
              <a:rPr lang="en-US" dirty="0"/>
              <a:t>(or bits) of </a:t>
            </a:r>
            <a:r>
              <a:rPr lang="en-US" dirty="0" err="1"/>
              <a:t>fixed </a:t>
            </a:r>
            <a:r>
              <a:rPr lang="en-US" dirty="0" err="1"/>
              <a:t>size</a:t>
            </a:r>
            <a:r>
              <a:rPr lang="en-US" dirty="0"/>
              <a:t>, and is a </a:t>
            </a:r>
            <a:r>
              <a:rPr lang="en-US" dirty="0" err="1"/>
              <a:t>one-to-one </a:t>
            </a:r>
            <a:r>
              <a:rPr lang="en-US" dirty="0" err="1"/>
              <a:t>function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Some </a:t>
            </a:r>
            <a:r>
              <a:rPr lang="en-US" dirty="0" err="1"/>
              <a:t>algorithms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MD5, SHA1 (</a:t>
            </a:r>
            <a:r>
              <a:rPr lang="en-US" dirty="0" err="1"/>
              <a:t>invalid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SHA2 (</a:t>
            </a:r>
            <a:r>
              <a:rPr lang="en-US" b="1" dirty="0"/>
              <a:t>SHA-256</a:t>
            </a:r>
            <a:r>
              <a:rPr lang="en-US" dirty="0"/>
              <a:t>, SHA-512)</a:t>
            </a:r>
          </a:p>
          <a:p>
            <a:pPr lvl="1"/>
            <a:r>
              <a:rPr lang="en-US" dirty="0"/>
              <a:t>SHA3, BLAKE2</a:t>
            </a:r>
          </a:p>
          <a:p>
            <a:endParaRPr lang="es-ES" dirty="0"/>
          </a:p>
        </p:txBody>
      </p:sp>
      <p:pic>
        <p:nvPicPr>
          <p:cNvPr id="7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D6C650C7-DF6C-45CB-AEC1-ECDB36DEEE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996952"/>
            <a:ext cx="4248472" cy="3077272"/>
          </a:xfrm>
          <a:prstGeom prst="rect">
            <a:avLst/>
          </a:prstGeom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B9589BBE-A49C-46B5-9CB2-FCC66BB412A8}"/>
              </a:ext>
            </a:extLst>
          </p:cNvPr>
          <p:cNvSpPr/>
          <p:nvPr/>
        </p:nvSpPr>
        <p:spPr>
          <a:xfrm>
            <a:off x="755576" y="5980638"/>
            <a:ext cx="5792611" cy="369332"/>
          </a:xfrm>
          <a:prstGeom prst="rect">
            <a:avLst/>
          </a:prstGeom>
        </p:spPr>
        <p:txBody>
          <a:bodyPr wrap="none">
            <a:spAutoFit/>
          </a:bodyPr>
          <a:lstStyle/>
          <a:p/>
        </p:txBody>
      </p:sp>
    </p:spTree>
    <p:extLst>
      <p:ext uri="{BB962C8B-B14F-4D97-AF65-F5344CB8AC3E}">
        <p14:creationId xmlns:p14="http://schemas.microsoft.com/office/powerpoint/2010/main" val="242579200"/>
      </p:ext>
    </p:extLst>
  </p:cSld>
  <p:clrMapOvr>
    <a:masterClrMapping/>
  </p:clrMapOvr>
</p:sld>
</file>

<file path=ppt/slides/slide202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3D2B5974-52FA-43B9-8FE3-696DF84F1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Cryptographic hashes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C4D927-2474-4603-B181-DA39D3E88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D3807C8-50F9-462D-89E8-3D94B2086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13A92F0-BEDF-449C-A375-29E0FF68F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t>20</a:t>
            </a:fld>
            <a:endParaRPr lang="en-US" dirty="0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7BEDC286-554D-496A-B3CA-0A7D58B2D46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Given some data, a </a:t>
            </a:r>
            <a:r>
              <a:rPr lang="es-ES" b="1" dirty="0"/>
              <a:t>hash function </a:t>
            </a:r>
            <a:r>
              <a:rPr lang="es-ES" dirty="0"/>
              <a:t>generates a </a:t>
            </a:r>
            <a:r>
              <a:rPr lang="es-ES" b="1" dirty="0"/>
              <a:t>"fingerprint" </a:t>
            </a:r>
            <a:r>
              <a:rPr lang="es-ES" dirty="0"/>
              <a:t>with the following characteristics:</a:t>
            </a:r>
          </a:p>
          <a:p>
            <a:pPr lvl="1"/>
            <a:r>
              <a:rPr lang="es-ES" b="1" dirty="0"/>
              <a:t>Determinism: </a:t>
            </a:r>
            <a:r>
              <a:rPr lang="es-ES" dirty="0"/>
              <a:t>The same data always generates the same hash.</a:t>
            </a:r>
          </a:p>
          <a:p>
            <a:pPr lvl="1"/>
            <a:r>
              <a:rPr lang="es-ES" b="1" dirty="0"/>
              <a:t>Low cost: </a:t>
            </a:r>
            <a:r>
              <a:rPr lang="es-ES" dirty="0"/>
              <a:t>Calculating the hash of any data is computationally simple.</a:t>
            </a:r>
          </a:p>
          <a:p>
            <a:pPr lvl="1"/>
            <a:r>
              <a:rPr lang="es-ES" b="1" dirty="0"/>
              <a:t>Pre-image resistance: </a:t>
            </a:r>
            <a:r>
              <a:rPr lang="es-ES" dirty="0"/>
              <a:t>It is computationally intractable to know the data from its hash.</a:t>
            </a:r>
          </a:p>
          <a:p>
            <a:pPr lvl="1"/>
            <a:r>
              <a:rPr lang="es-ES" b="1" dirty="0"/>
              <a:t>Collision resistance: </a:t>
            </a:r>
            <a:r>
              <a:rPr lang="es-ES" dirty="0"/>
              <a:t>It is computationally intractable to find two pieces of data that generate the same hash.</a:t>
            </a:r>
          </a:p>
        </p:txBody>
      </p:sp>
    </p:spTree>
    <p:extLst>
      <p:ext uri="{BB962C8B-B14F-4D97-AF65-F5344CB8AC3E}">
        <p14:creationId xmlns:p14="http://schemas.microsoft.com/office/powerpoint/2010/main" val="2550892588"/>
      </p:ext>
    </p:extLst>
  </p:cSld>
  <p:clrMapOvr>
    <a:masterClrMapping/>
  </p:clrMapOvr>
</p:sld>
</file>

<file path=ppt/slides/slide211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012FD4-DF93-4E02-94A8-EF02BC941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Cryptographic signature verification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F6F5659-C7ED-4B70-8CAE-C7E9ACAE8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4885FBB-6270-4569-89A3-102D62FDA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5AA5CB7-9980-47BE-BAF4-4280F5758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t>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950D09A-69D4-4B56-BDA8-FF10932A4A3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4BE6E7B6-ECCE-4E5E-AB90-8FA82CAFF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319" y="1439844"/>
            <a:ext cx="6571065" cy="492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799048"/>
      </p:ext>
    </p:extLst>
  </p:cSld>
  <p:clrMapOvr>
    <a:masterClrMapping/>
  </p:clrMapOvr>
</p:sld>
</file>

<file path=ppt/slides/slide22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3204A5F1-BAF4-441A-892C-85C3B8A189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448A7065-92E5-415D-BBF1-CDB0F410C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Decentralization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C4080D1-4B87-420D-BDBF-1907A0601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766EC69-2262-4BCC-A9FA-CB80BAB1CF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1AD93096-5B34-4342-9326-69289CEAE4C2}" type="slidenum">
              <a:rPr lang="en-US" smtClean="0"/>
              <a:t>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014E300-B6B9-4BD7-B01E-A99F73B1102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149244"/>
      </p:ext>
    </p:extLst>
  </p:cSld>
  <p:clrMapOvr>
    <a:masterClrMapping/>
  </p:clrMapOvr>
</p:sld>
</file>

<file path=ppt/slides/slide221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5FAEDD-1286-493F-9B56-002C57487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Encryption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4BE8E2F-AF9E-425A-9AE8-0E9C674DA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F2CA975-0851-487E-9186-D2529AEEF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53A8095-BCAC-4F10-B554-9074605D7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t>22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AD02A53-D814-4B74-BB17-CC805BFE6F9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Standard encryption practices</a:t>
            </a:r>
          </a:p>
          <a:p>
            <a:pPr lvl="1"/>
            <a:r>
              <a:rPr lang="es-ES" dirty="0"/>
              <a:t>Some </a:t>
            </a:r>
            <a:r>
              <a:rPr lang="es-ES" dirty="0" err="1"/>
              <a:t>Blockchain </a:t>
            </a:r>
            <a:r>
              <a:rPr lang="es-ES" dirty="0"/>
              <a:t>allow the use of </a:t>
            </a:r>
            <a:r>
              <a:rPr lang="es-ES" i="1" dirty="0" err="1"/>
              <a:t>Bring </a:t>
            </a:r>
            <a:r>
              <a:rPr lang="es-ES" i="1" dirty="0" err="1"/>
              <a:t>Your </a:t>
            </a:r>
            <a:r>
              <a:rPr lang="es-ES" i="1" dirty="0" err="1"/>
              <a:t>Own </a:t>
            </a:r>
            <a:r>
              <a:rPr lang="es-ES" i="1" dirty="0" err="1"/>
              <a:t>Encryption (</a:t>
            </a:r>
            <a:r>
              <a:rPr lang="es-ES" dirty="0"/>
              <a:t>BYOE).</a:t>
            </a:r>
          </a:p>
          <a:p>
            <a:pPr lvl="1"/>
            <a:r>
              <a:rPr lang="es-ES" dirty="0"/>
              <a:t>As good as the next SW and/or HW innovation</a:t>
            </a:r>
          </a:p>
          <a:p>
            <a:pPr lvl="2"/>
            <a:r>
              <a:rPr lang="es-ES" dirty="0"/>
              <a:t>E.g. quantum computing</a:t>
            </a:r>
          </a:p>
          <a:p>
            <a:r>
              <a:rPr lang="es-ES" dirty="0"/>
              <a:t>All blocks are encrypted</a:t>
            </a:r>
          </a:p>
        </p:txBody>
      </p:sp>
    </p:spTree>
    <p:extLst>
      <p:ext uri="{BB962C8B-B14F-4D97-AF65-F5344CB8AC3E}">
        <p14:creationId xmlns:p14="http://schemas.microsoft.com/office/powerpoint/2010/main" val="4227544473"/>
      </p:ext>
    </p:extLst>
  </p:cSld>
  <p:clrMapOvr>
    <a:masterClrMapping/>
  </p:clrMapOvr>
</p:sld>
</file>

<file path=ppt/slides/slide231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93E050-4015-4DAD-83EE-92FC1AD9C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Transactions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4771917-3F7C-4812-9218-F1007E4AC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80D125F-7A8D-44BC-9E79-B917428C9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4DCCDC8-C14B-4190-9EC2-EB0FE76B9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t>23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0D6820A-1C32-465F-9FE4-BCFC8FBA81C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/>
              <a:t>Historical archive of decisions and actions taken.</a:t>
            </a:r>
          </a:p>
          <a:p>
            <a:pPr lvl="1"/>
            <a:r>
              <a:rPr lang="es-ES" dirty="0"/>
              <a:t>Proof of history and provenance</a:t>
            </a:r>
          </a:p>
          <a:p>
            <a:endParaRPr lang="es-ES" dirty="0"/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9A360E56-2B53-4841-BA2D-7A4E73983B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306100"/>
              </p:ext>
            </p:extLst>
          </p:nvPr>
        </p:nvGraphicFramePr>
        <p:xfrm>
          <a:off x="107504" y="2636912"/>
          <a:ext cx="8928991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852742383"/>
                    </a:ext>
                  </a:extLst>
                </a:gridCol>
                <a:gridCol w="5544616">
                  <a:extLst>
                    <a:ext uri="{9D8B030D-6E8A-4147-A177-3AD203B41FA5}">
                      <a16:colId xmlns:a16="http://schemas.microsoft.com/office/drawing/2014/main" val="919671006"/>
                    </a:ext>
                  </a:extLst>
                </a:gridCol>
                <a:gridCol w="1872207">
                  <a:extLst>
                    <a:ext uri="{9D8B030D-6E8A-4147-A177-3AD203B41FA5}">
                      <a16:colId xmlns:a16="http://schemas.microsoft.com/office/drawing/2014/main" val="2774278407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s-ES" dirty="0"/>
                        <a:t>Use cases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3774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Land Registry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Replacement of deed research requirements.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Land registration in Sweden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5215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Personal identification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Replacement of birth/death certificates, driver's licenses, social security cards.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Estonia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5535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Transport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Shipping information, tracking, certificates of origin, international forms.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Maersk / IBM</a:t>
                      </a:r>
                    </a:p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8795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Banking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Document storage, increased back office efficiency.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UBS, </a:t>
                      </a:r>
                      <a:r>
                        <a:rPr lang="es-ES" dirty="0" err="1"/>
                        <a:t>Sberbank </a:t>
                      </a:r>
                      <a:r>
                        <a:rPr lang="es-ES" dirty="0"/>
                        <a:t>of Russia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700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Food distribution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By providing location, lot, harvest date..., supermarkets can identify problematic foods.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Walmart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716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Audit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/>
                        <a:t>Blockchain'</a:t>
                      </a:r>
                      <a:r>
                        <a:rPr lang="es-ES" dirty="0"/>
                        <a:t>s decentralized and immutable nature </a:t>
                      </a:r>
                      <a:r>
                        <a:rPr lang="es-ES" dirty="0"/>
                        <a:t>will fundamentally change audits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703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Manufacturing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Documentation from the base to the warehouse for any assembly or </a:t>
                      </a:r>
                      <a:r>
                        <a:rPr lang="es-ES" dirty="0" err="1"/>
                        <a:t>sub-assembly</a:t>
                      </a:r>
                      <a:r>
                        <a:rPr lang="es-ES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852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3992571"/>
      </p:ext>
    </p:extLst>
  </p:cSld>
  <p:clrMapOvr>
    <a:masterClrMapping/>
  </p:clrMapOvr>
</p:sld>
</file>

<file path=ppt/slides/slide244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7D4547-F78C-40A0-9832-D9BD7B048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Transactions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152F2FC-C935-49C7-92FE-D822C009B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3C957E5-5A8B-4305-898B-D446E18BC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B9A4E85-8F76-4042-B40E-AC937C1B7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t>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06EA5C4-6655-47DC-9D31-BA45804FFB7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E0FF58EF-AEC7-418D-BBFB-3E2DD8AD3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77" y="1600200"/>
            <a:ext cx="7041367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56802"/>
      </p:ext>
    </p:extLst>
  </p:cSld>
  <p:clrMapOvr>
    <a:masterClrMapping/>
  </p:clrMapOvr>
</p:sld>
</file>

<file path=ppt/slides/slide2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F3296CD-A63C-4D4F-AAD6-347B6E792551}"/>
              </a:ext>
            </a:extLst>
          </p:cNvPr>
          <p:cNvSpPr txBox="1"/>
          <p:nvPr/>
        </p:nvSpPr>
        <p:spPr>
          <a:xfrm>
            <a:off x="289301" y="2779889"/>
            <a:ext cx="6222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noProof="1">
                <a:solidFill>
                  <a:srgbClr val="0F2B46"/>
                </a:solidFill>
                <a:latin typeface="Helvetica" pitchFamily="2" charset="0"/>
              </a:rPr>
              <a:t>Subscribe to DeepL Pro to edit this document.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DA699B-AA79-2E42-83E3-ACBDD53F87D8}"/>
              </a:ext>
            </a:extLst>
          </p:cNvPr>
          <p:cNvSpPr txBox="1"/>
          <p:nvPr/>
        </p:nvSpPr>
        <p:spPr>
          <a:xfrm>
            <a:off x="289301" y="3241554"/>
            <a:ext cx="4887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noProof="1">
                <a:solidFill>
                  <a:srgbClr val="0F2B46"/>
                </a:solidFill>
                <a:latin typeface="Helvetica" pitchFamily="2" charset="0"/>
              </a:rPr>
              <a:t>Visit </a:t>
            </a:r>
            <a:r>
              <a:rPr lang="de-DE" noProof="1">
                <a:solidFill>
                  <a:srgbClr val="006494"/>
                </a:solidFill>
                <a:latin typeface="Helvetica" pitchFamily="2" charset="0"/>
                <a:hlinkClick r:id="R595f325e028e4f76"/>
              </a:rPr>
              <a:t>www.DeepL.com/pro</a:t>
            </a:r>
            <a:r>
              <a:rPr lang="de-DE" noProof="1">
                <a:solidFill>
                  <a:srgbClr val="0F2B46"/>
                </a:solidFill>
                <a:latin typeface="Helvetica" pitchFamily="2" charset="0"/>
              </a:rPr>
              <a:t> for more information.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465485-E747-EF46-84F2-5C5CB0F90C9B}"/>
              </a:ext>
            </a:extLst>
          </p:cNvPr>
          <p:cNvPicPr>
            <a:picLocks noChangeAspect="1"/>
          </p:cNvPicPr>
          <p:nvPr/>
        </p:nvPicPr>
        <p:blipFill>
          <a:blip r:embed="R3ec454c48b934bc0"/>
          <a:stretch>
            <a:fillRect/>
          </a:stretch>
        </p:blipFill>
        <p:spPr>
          <a:xfrm>
            <a:off x="400512" y="1215557"/>
            <a:ext cx="26162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64504"/>
      </p:ext>
    </p:extLst>
  </p:cSld>
  <p:clrMapOvr>
    <a:masterClrMapping/>
  </p:clrMapOvr>
</p:sld>
</file>

<file path=ppt/slides/slide31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Before </a:t>
            </a:r>
            <a:r>
              <a:rPr lang="es-ES" dirty="0" err="1"/>
              <a:t>Blockchain </a:t>
            </a:r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27D5A3E-06DB-4EEA-B43A-AF6EF48B1EDA}" type="slidenum">
              <a:rPr lang="es-ES" smtClean="0"/>
              <a:t>3</a:t>
            </a:fld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Advantages</a:t>
            </a:r>
          </a:p>
          <a:p>
            <a:r>
              <a:rPr lang="es-ES" dirty="0"/>
              <a:t>Disadvantages</a:t>
            </a:r>
          </a:p>
        </p:txBody>
      </p:sp>
      <p:sp>
        <p:nvSpPr>
          <p:cNvPr id="10" name="Marcador de fech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 dirty="0"/>
          </a:p>
        </p:txBody>
      </p:sp>
      <p:grpSp>
        <p:nvGrpSpPr>
          <p:cNvPr id="7" name="Group 2663">
            <a:extLst>
              <a:ext uri="{FF2B5EF4-FFF2-40B4-BE49-F238E27FC236}">
                <a16:creationId xmlns:a16="http://schemas.microsoft.com/office/drawing/2014/main" id="{C385363F-F802-4F88-8287-07A1FF20ECF0}"/>
              </a:ext>
            </a:extLst>
          </p:cNvPr>
          <p:cNvGrpSpPr/>
          <p:nvPr/>
        </p:nvGrpSpPr>
        <p:grpSpPr>
          <a:xfrm>
            <a:off x="3995936" y="1602792"/>
            <a:ext cx="4874880" cy="4645413"/>
            <a:chOff x="0" y="1440886"/>
            <a:chExt cx="3794760" cy="3800855"/>
          </a:xfrm>
        </p:grpSpPr>
        <p:sp>
          <p:nvSpPr>
            <p:cNvPr id="11" name="Shape 46">
              <a:extLst>
                <a:ext uri="{FF2B5EF4-FFF2-40B4-BE49-F238E27FC236}">
                  <a16:creationId xmlns:a16="http://schemas.microsoft.com/office/drawing/2014/main" id="{4CD4A4B4-4D86-4D87-8BED-439E8D235A59}"/>
                </a:ext>
              </a:extLst>
            </p:cNvPr>
            <p:cNvSpPr/>
            <p:nvPr/>
          </p:nvSpPr>
          <p:spPr>
            <a:xfrm>
              <a:off x="0" y="1440886"/>
              <a:ext cx="1897571" cy="3800855"/>
            </a:xfrm>
            <a:custGeom>
              <a:avLst/>
              <a:gdLst/>
              <a:ahLst/>
              <a:cxnLst/>
              <a:rect l="0" t="0" r="0" b="0"/>
              <a:pathLst>
                <a:path w="1897571" h="3800855">
                  <a:moveTo>
                    <a:pt x="0" y="0"/>
                  </a:moveTo>
                  <a:lnTo>
                    <a:pt x="1897571" y="0"/>
                  </a:lnTo>
                  <a:lnTo>
                    <a:pt x="1897571" y="90298"/>
                  </a:lnTo>
                  <a:lnTo>
                    <a:pt x="92584" y="90298"/>
                  </a:lnTo>
                  <a:lnTo>
                    <a:pt x="92584" y="3709798"/>
                  </a:lnTo>
                  <a:lnTo>
                    <a:pt x="1897571" y="3709798"/>
                  </a:lnTo>
                  <a:lnTo>
                    <a:pt x="1897571" y="3800855"/>
                  </a:lnTo>
                  <a:lnTo>
                    <a:pt x="0" y="380085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4901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/>
            </a:p>
          </p:txBody>
        </p:sp>
        <p:sp>
          <p:nvSpPr>
            <p:cNvPr id="12" name="Shape 47">
              <a:extLst>
                <a:ext uri="{FF2B5EF4-FFF2-40B4-BE49-F238E27FC236}">
                  <a16:creationId xmlns:a16="http://schemas.microsoft.com/office/drawing/2014/main" id="{87788351-8945-4272-8BAB-659021DBFA9A}"/>
                </a:ext>
              </a:extLst>
            </p:cNvPr>
            <p:cNvSpPr/>
            <p:nvPr/>
          </p:nvSpPr>
          <p:spPr>
            <a:xfrm>
              <a:off x="1897571" y="1440886"/>
              <a:ext cx="1897189" cy="3800855"/>
            </a:xfrm>
            <a:custGeom>
              <a:avLst/>
              <a:gdLst/>
              <a:ahLst/>
              <a:cxnLst/>
              <a:rect l="0" t="0" r="0" b="0"/>
              <a:pathLst>
                <a:path w="1897189" h="3800855">
                  <a:moveTo>
                    <a:pt x="0" y="0"/>
                  </a:moveTo>
                  <a:lnTo>
                    <a:pt x="1897189" y="0"/>
                  </a:lnTo>
                  <a:lnTo>
                    <a:pt x="1897189" y="3800855"/>
                  </a:lnTo>
                  <a:lnTo>
                    <a:pt x="0" y="3800855"/>
                  </a:lnTo>
                  <a:lnTo>
                    <a:pt x="0" y="3709798"/>
                  </a:lnTo>
                  <a:lnTo>
                    <a:pt x="1804988" y="3709798"/>
                  </a:lnTo>
                  <a:lnTo>
                    <a:pt x="1804988" y="90298"/>
                  </a:lnTo>
                  <a:lnTo>
                    <a:pt x="0" y="9029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4901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/>
            </a:p>
          </p:txBody>
        </p:sp>
        <p:pic>
          <p:nvPicPr>
            <p:cNvPr id="13" name="Picture 49">
              <a:extLst>
                <a:ext uri="{FF2B5EF4-FFF2-40B4-BE49-F238E27FC236}">
                  <a16:creationId xmlns:a16="http://schemas.microsoft.com/office/drawing/2014/main" id="{647C46F5-CBE5-4C50-8A73-E5996AEB5D6A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92583" y="1531183"/>
              <a:ext cx="3609975" cy="3619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8377359"/>
      </p:ext>
    </p:extLst>
  </p:cSld>
  <p:clrMapOvr>
    <a:masterClrMapping/>
  </p:clrMapOvr>
</p:sld>
</file>

<file path=ppt/slides/slide41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After </a:t>
            </a:r>
            <a:r>
              <a:rPr lang="es-ES" dirty="0" err="1"/>
              <a:t>Blockchain 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27D5A3E-06DB-4EEA-B43A-AF6EF48B1EDA}" type="slidenum">
              <a:rPr lang="es-ES" smtClean="0"/>
              <a:t>4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" dirty="0" err="1"/>
              <a:t>Blockchain </a:t>
            </a:r>
            <a:endParaRPr lang="es-ES" dirty="0"/>
          </a:p>
          <a:p>
            <a:r>
              <a:rPr lang="es-ES" dirty="0"/>
              <a:t>Bitcoin</a:t>
            </a:r>
          </a:p>
          <a:p>
            <a:r>
              <a:rPr lang="es-ES" dirty="0"/>
              <a:t>Anyone else?</a:t>
            </a:r>
          </a:p>
        </p:txBody>
      </p:sp>
      <p:sp>
        <p:nvSpPr>
          <p:cNvPr id="10" name="Marcador de fech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171516"/>
      </p:ext>
    </p:extLst>
  </p:cSld>
  <p:clrMapOvr>
    <a:masterClrMapping/>
  </p:clrMapOvr>
</p:sld>
</file>

<file path=ppt/slides/slide5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2DB1F785-9769-4088-8DE6-E49455C4D0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From Bitcoin to </a:t>
            </a:r>
            <a:r>
              <a:rPr lang="es-ES" dirty="0" err="1"/>
              <a:t>Blockchain </a:t>
            </a:r>
            <a:r>
              <a:rPr lang="es-ES" dirty="0"/>
              <a:t/>
            </a:r>
            <a:endParaRPr lang="es-ES" dirty="0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6391DC31-A726-4241-B4F5-9F0F7B3AE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History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AFD10B1-6E81-4B6E-9998-6BDF816BE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507AAD9-2E32-48B6-9A47-BB1211CD12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1AD93096-5B34-4342-9326-69289CEAE4C2}" type="slidenum">
              <a:rPr lang="en-US" smtClean="0"/>
              <a:t>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DC8033D-0A51-42B3-9B7F-0F9ECD140DA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246799"/>
      </p:ext>
    </p:extLst>
  </p:cSld>
  <p:clrMapOvr>
    <a:masterClrMapping/>
  </p:clrMapOvr>
</p:sld>
</file>

<file path=ppt/slides/slide6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3D2B5974-52FA-43B9-8FE3-696DF84F1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What is Bitcoin?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C4D927-2474-4603-B181-DA39D3E88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D3807C8-50F9-462D-89E8-3D94B2086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13A92F0-BEDF-449C-A375-29E0FF68F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fld id="{1AD93096-5B34-4342-9326-69289CEAE4C2}" type="slidenum">
              <a:rPr lang="en-US" smtClean="0"/>
              <a:t>6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7BEDC286-554D-496A-B3CA-0A7D58B2D46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s-ES" dirty="0"/>
              <a:t>First distributed digital currency</a:t>
            </a:r>
          </a:p>
          <a:p>
            <a:r>
              <a:rPr lang="es-ES" dirty="0"/>
              <a:t>Proposal by Satoshi Nakamoto</a:t>
            </a:r>
          </a:p>
          <a:p>
            <a:pPr lvl="1"/>
            <a:r>
              <a:rPr lang="es-ES" dirty="0"/>
              <a:t>10/31/2008 </a:t>
            </a:r>
            <a:r>
              <a:rPr lang="en-US" dirty="0"/>
              <a:t>- </a:t>
            </a:r>
            <a:r>
              <a:rPr lang="es-ES" dirty="0"/>
              <a:t>Article published on the metzdowd.com cryptography mailing list</a:t>
            </a:r>
          </a:p>
          <a:p>
            <a:pPr lvl="2"/>
            <a:endParaRPr lang="es-ES" dirty="0"/>
          </a:p>
          <a:p>
            <a:pPr lvl="1"/>
            <a:r>
              <a:rPr lang="en-US" dirty="0"/>
              <a:t>2009 - Launches Bitcoin software, which </a:t>
            </a:r>
            <a:r>
              <a:rPr lang="en-US" dirty="0" err="1"/>
              <a:t>creates </a:t>
            </a:r>
            <a:r>
              <a:rPr lang="en-US" dirty="0"/>
              <a:t>the network, and the </a:t>
            </a:r>
            <a:r>
              <a:rPr lang="en-US" dirty="0" err="1"/>
              <a:t>first </a:t>
            </a:r>
            <a:r>
              <a:rPr lang="en-US" dirty="0" err="1"/>
              <a:t>units </a:t>
            </a:r>
            <a:r>
              <a:rPr lang="en-US" dirty="0"/>
              <a:t>of the </a:t>
            </a:r>
            <a:r>
              <a:rPr lang="en-US" dirty="0" err="1"/>
              <a:t>currency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Mid </a:t>
            </a:r>
            <a:r>
              <a:rPr lang="en-US" dirty="0"/>
              <a:t>2010 - End of </a:t>
            </a:r>
            <a:r>
              <a:rPr lang="en-US" dirty="0" err="1"/>
              <a:t>his </a:t>
            </a:r>
            <a:r>
              <a:rPr lang="en-US" dirty="0" err="1"/>
              <a:t>collaboration </a:t>
            </a:r>
            <a:r>
              <a:rPr lang="en-US" dirty="0"/>
              <a:t>with the </a:t>
            </a:r>
            <a:r>
              <a:rPr lang="en-US" dirty="0" err="1"/>
              <a:t>project</a:t>
            </a:r>
            <a:r>
              <a:rPr lang="en-US" dirty="0"/>
              <a:t>.</a:t>
            </a:r>
          </a:p>
          <a:p>
            <a:pPr lvl="2"/>
            <a:r>
              <a:rPr lang="en-US" dirty="0" err="1"/>
              <a:t>Transfers </a:t>
            </a:r>
            <a:r>
              <a:rPr lang="en-US" dirty="0"/>
              <a:t>control of </a:t>
            </a:r>
            <a:r>
              <a:rPr lang="en-US" dirty="0"/>
              <a:t>the </a:t>
            </a:r>
            <a:r>
              <a:rPr lang="en-US" dirty="0" err="1"/>
              <a:t>source </a:t>
            </a:r>
            <a:r>
              <a:rPr lang="en-US" dirty="0" err="1"/>
              <a:t>code </a:t>
            </a:r>
            <a:r>
              <a:rPr lang="en-US" dirty="0" err="1"/>
              <a:t>repository </a:t>
            </a:r>
            <a:r>
              <a:rPr lang="en-US" dirty="0"/>
              <a:t>and the </a:t>
            </a:r>
            <a:r>
              <a:rPr lang="en-US" dirty="0"/>
              <a:t>network </a:t>
            </a:r>
            <a:r>
              <a:rPr lang="en-US" dirty="0" err="1"/>
              <a:t>alert </a:t>
            </a:r>
            <a:r>
              <a:rPr lang="en-US" dirty="0"/>
              <a:t>key.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625115"/>
      </p:ext>
    </p:extLst>
  </p:cSld>
  <p:clrMapOvr>
    <a:masterClrMapping/>
  </p:clrMapOvr>
</p:sld>
</file>

<file path=ppt/slides/slide722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91464B-27A7-4372-88D3-6DA635182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Who is Satoshi Nakamoto?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EE90643-E74C-44DE-9FEC-6343BA513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DCDA2CD-054A-4438-B3BB-BCD677A03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8FF0909-2196-4828-8530-09F6127A9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t>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C24C853-DC2F-4AE2-B391-DD5B3B01854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1971EB83-DED4-459C-9D97-7F2D646B6C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09848"/>
            <a:ext cx="8416834" cy="1573146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A6F09F26-A8C8-4CB8-AF14-7A3A6C52FE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068960"/>
            <a:ext cx="8416834" cy="1575615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619A33EF-1329-4356-9875-F12214DC52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581128"/>
            <a:ext cx="8035834" cy="160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652235"/>
      </p:ext>
    </p:extLst>
  </p:cSld>
  <p:clrMapOvr>
    <a:masterClrMapping/>
  </p:clrMapOvr>
</p:sld>
</file>

<file path=ppt/slides/slide81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3D2B5974-52FA-43B9-8FE3-696DF84F1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Who is Satoshi Nakamoto?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C4D927-2474-4603-B181-DA39D3E88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D3807C8-50F9-462D-89E8-3D94B2086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13A92F0-BEDF-449C-A375-29E0FF68F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fld id="{1AD93096-5B34-4342-9326-69289CEAE4C2}" type="slidenum">
              <a:rPr lang="en-US" smtClean="0"/>
              <a:t>8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7BEDC286-554D-496A-B3CA-0A7D58B2D46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Nakamaoto </a:t>
            </a:r>
            <a:r>
              <a:rPr lang="en-US" dirty="0"/>
              <a:t>Bitcoins </a:t>
            </a:r>
            <a:r>
              <a:rPr lang="en-US" dirty="0" err="1"/>
              <a:t>remain </a:t>
            </a:r>
            <a:r>
              <a:rPr lang="en-US" dirty="0" err="1"/>
              <a:t>unchanged </a:t>
            </a:r>
            <a:r>
              <a:rPr lang="en-US" dirty="0" err="1"/>
              <a:t>since </a:t>
            </a:r>
            <a:r>
              <a:rPr lang="en-US" dirty="0" err="1"/>
              <a:t>January </a:t>
            </a:r>
            <a:r>
              <a:rPr lang="en-US" dirty="0"/>
              <a:t>2009</a:t>
            </a:r>
          </a:p>
          <a:p>
            <a:r>
              <a:rPr lang="en-US" dirty="0" err="1"/>
              <a:t>As of </a:t>
            </a:r>
            <a:r>
              <a:rPr lang="en-US" dirty="0"/>
              <a:t>May 2017, Nakamoto </a:t>
            </a:r>
            <a:r>
              <a:rPr lang="en-US" dirty="0" err="1"/>
              <a:t>had </a:t>
            </a:r>
            <a:r>
              <a:rPr lang="en-US" dirty="0" err="1"/>
              <a:t>approximately </a:t>
            </a:r>
            <a:r>
              <a:rPr lang="en-US" dirty="0"/>
              <a:t>1 </a:t>
            </a:r>
            <a:r>
              <a:rPr lang="en-US" dirty="0" err="1"/>
              <a:t>million </a:t>
            </a:r>
            <a:r>
              <a:rPr lang="en-US" dirty="0"/>
              <a:t>Bitcoins.</a:t>
            </a:r>
          </a:p>
          <a:p>
            <a:pPr lvl="1"/>
            <a:r>
              <a:rPr lang="en-US" dirty="0" err="1"/>
              <a:t>Approximate </a:t>
            </a:r>
            <a:r>
              <a:rPr lang="en-US" dirty="0"/>
              <a:t>value </a:t>
            </a:r>
            <a:r>
              <a:rPr lang="en-US" dirty="0"/>
              <a:t>of $15 billion USD </a:t>
            </a:r>
            <a:r>
              <a:rPr lang="en-US" dirty="0" err="1"/>
              <a:t>in </a:t>
            </a:r>
            <a:r>
              <a:rPr lang="en-US" dirty="0" err="1"/>
              <a:t>December </a:t>
            </a:r>
            <a:r>
              <a:rPr lang="en-US" dirty="0"/>
              <a:t>2017.</a:t>
            </a:r>
          </a:p>
          <a:p>
            <a:pPr lvl="1"/>
            <a:r>
              <a:rPr lang="en-US" dirty="0"/>
              <a:t>At </a:t>
            </a:r>
            <a:r>
              <a:rPr lang="en-US" dirty="0"/>
              <a:t>the </a:t>
            </a:r>
            <a:r>
              <a:rPr lang="en-US" dirty="0" err="1"/>
              <a:t>December </a:t>
            </a:r>
            <a:r>
              <a:rPr lang="en-US" dirty="0"/>
              <a:t>2017 </a:t>
            </a:r>
            <a:r>
              <a:rPr lang="en-US" dirty="0" err="1"/>
              <a:t>peak </a:t>
            </a:r>
            <a:r>
              <a:rPr lang="en-US" dirty="0"/>
              <a:t>Forbes </a:t>
            </a:r>
            <a:r>
              <a:rPr lang="en-US" dirty="0" err="1"/>
              <a:t>estimated </a:t>
            </a:r>
            <a:r>
              <a:rPr lang="en-US" dirty="0"/>
              <a:t>$19 "billion" USD, 44th </a:t>
            </a:r>
            <a:r>
              <a:rPr lang="en-US" dirty="0" err="1"/>
              <a:t>richest </a:t>
            </a:r>
            <a:r>
              <a:rPr lang="en-US" dirty="0"/>
              <a:t>person </a:t>
            </a:r>
            <a:r>
              <a:rPr lang="en-US" dirty="0"/>
              <a:t>in the </a:t>
            </a:r>
            <a:r>
              <a:rPr lang="en-US" dirty="0" err="1"/>
              <a:t>world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813744"/>
      </p:ext>
    </p:extLst>
  </p:cSld>
  <p:clrMapOvr>
    <a:masterClrMapping/>
  </p:clrMapOvr>
</p:sld>
</file>

<file path=ppt/slides/slide91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3D2B5974-52FA-43B9-8FE3-696DF84F1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Why Bitcoin?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C4D927-2474-4603-B181-DA39D3E88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D3807C8-50F9-462D-89E8-3D94B2086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13A92F0-BEDF-449C-A375-29E0FF68F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fld id="{1AD93096-5B34-4342-9326-69289CEAE4C2}" type="slidenum">
              <a:rPr lang="en-US" smtClean="0"/>
              <a:t>9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7BEDC286-554D-496A-B3CA-0A7D58B2D46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/>
              <a:t>No trust in third parties</a:t>
            </a:r>
          </a:p>
          <a:p>
            <a:r>
              <a:rPr lang="es-ES" dirty="0"/>
              <a:t>Reduce costs</a:t>
            </a:r>
          </a:p>
          <a:p>
            <a:r>
              <a:rPr lang="es-ES" dirty="0"/>
              <a:t>Privacy</a:t>
            </a:r>
          </a:p>
          <a:p>
            <a:r>
              <a:rPr lang="es-ES" dirty="0"/>
              <a:t>Avoiding corruption</a:t>
            </a:r>
          </a:p>
          <a:p>
            <a:r>
              <a:rPr lang="es-E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962569796"/>
      </p:ext>
    </p:extLst>
  </p:cSld>
  <p:clrMapOvr>
    <a:masterClrMapping/>
  </p:clrMapOvr>
</p:sld>
</file>

<file path=ppt/theme/_rels/theme12.xml.rels>&#65279;<?xml version="1.0" encoding="utf-8"?><Relationships xmlns="http://schemas.openxmlformats.org/package/2006/relationships"><Relationship Type="http://schemas.openxmlformats.org/officeDocument/2006/relationships/image" Target="/ppt/media/image22.jpeg" Id="rId2" /><Relationship Type="http://schemas.openxmlformats.org/officeDocument/2006/relationships/image" Target="/ppt/media/image13.jpeg" Id="rId1" /></Relationships>
</file>

<file path=ppt/theme/theme12.xml><?xml version="1.0" encoding="utf-8"?>
<a:theme xmlns:a="http://schemas.openxmlformats.org/drawingml/2006/main" name="Student presentation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&#65279;<?xml version="1.0" encoding="utf-8"?><Relationships xmlns="http://schemas.openxmlformats.org/package/2006/relationships"><Relationship Type="http://schemas.openxmlformats.org/officeDocument/2006/relationships/customXmlProps" Target="/customXml/itemProps11.xml" Id="rId1" 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1.xml><?xml version="1.0" encoding="utf-8"?>
<ds:datastoreItem xmlns:ds="http://schemas.openxmlformats.org/officeDocument/2006/customXml" ds:itemID="{3534D3FD-D06A-455F-9219-F6CA2F50DB6C}">
  <ds:schemaRefs>
    <ds:schemaRef ds:uri="http://schemas.microsoft.com/sharepoint/v3/contenttype/forms"/>
  </ds:schemaRefs>
</ds:datastoreItem>
</file>

<file path=docProps/app.xml><?xml version="1.0" encoding="utf-8"?>
<ap:Properties xmlns:vt="http://schemas.openxmlformats.org/officeDocument/2006/docPropsVTypes" xmlns:ap="http://schemas.openxmlformats.org/officeDocument/2006/extended-properties">
  <ap:Template>TS010352480 - Academic</ap:Template>
  <ap:TotalTime>0</ap:TotalTime>
  <ap:Words>1334</ap:Words>
  <ap:Application>Microsoft Office PowerPoint</ap:Application>
  <ap:PresentationFormat>Presentación en pantalla (4:3)</ap:PresentationFormat>
  <ap:Paragraphs>207</ap:Paragraphs>
  <ap:Slides>24</ap:Slides>
  <ap:Notes>8</ap:Notes>
  <ap:HiddenSlides>0</ap:HiddenSlides>
  <ap:MMClips>0</ap:MMClips>
  <ap:ScaleCrop>false</ap:ScaleCrop>
  <ap:HeadingPairs>
    <vt:vector baseType="variant" size="6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ap:HeadingPairs>
  <ap:TitlesOfParts>
    <vt:vector baseType="lpstr" size="29">
      <vt:lpstr>Calibri</vt:lpstr>
      <vt:lpstr>Tw Cen MT</vt:lpstr>
      <vt:lpstr>Wingdings</vt:lpstr>
      <vt:lpstr>Wingdings 2</vt:lpstr>
      <vt:lpstr>Student presentation</vt:lpstr>
      <vt:lpstr>Tema 01 – Blockchain para IoT </vt:lpstr>
      <vt:lpstr>Descentralización</vt:lpstr>
      <vt:lpstr>Antes de Blockchain</vt:lpstr>
      <vt:lpstr>Después de Blockchain</vt:lpstr>
      <vt:lpstr>Historia</vt:lpstr>
      <vt:lpstr>¿Qué es Bitcoin?</vt:lpstr>
      <vt:lpstr>¿Quién es Satoshi Nakamoto?</vt:lpstr>
      <vt:lpstr>¿Quién es Satoshi Nakamoto?</vt:lpstr>
      <vt:lpstr>¿Por qué Bitcoin?</vt:lpstr>
      <vt:lpstr>Bitcoin y Blockchain</vt:lpstr>
      <vt:lpstr>Bitcoin y Blockchain - Historia</vt:lpstr>
      <vt:lpstr>Bitcoin y Blockchain - Historia</vt:lpstr>
      <vt:lpstr>Blockchain</vt:lpstr>
      <vt:lpstr>¿Por qué Blockchain?</vt:lpstr>
      <vt:lpstr>¿Cómo?</vt:lpstr>
      <vt:lpstr>Blockchain</vt:lpstr>
      <vt:lpstr>Identidad</vt:lpstr>
      <vt:lpstr>Hashes criptográficos</vt:lpstr>
      <vt:lpstr>Funciones de hash</vt:lpstr>
      <vt:lpstr>Hashes criptográficos</vt:lpstr>
      <vt:lpstr>Verificación criptográfica de la firma</vt:lpstr>
      <vt:lpstr>Encriptación</vt:lpstr>
      <vt:lpstr>Transacciones</vt:lpstr>
      <vt:lpstr>Transacciones</vt:lpstr>
    </vt:vector>
  </ap:TitlesOfParts>
  <ap:Manager/>
  <ap:Company/>
  <ap:LinksUpToDate>false</ap:LinksUpToDate>
  <ap:SharedDoc>false</ap:SharedDoc>
  <ap:HyperlinksChanged>false</ap:HyperlinksChanged>
  <ap:AppVersion>15.0000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2014-02-15T11:47:32Z</dcterms:created>
  <dcterms:modified xsi:type="dcterms:W3CDTF">2021-10-05T11:01:09Z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TC101671251033</vt:lpwstr>
  </property>
</Properties>
</file>